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entation.xml" ContentType="application/vnd.openxmlformats-officedocument.presentationml.presentation.main+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7.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26.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83" r:id="rId2"/>
    <p:sldId id="310" r:id="rId3"/>
    <p:sldId id="381" r:id="rId4"/>
    <p:sldId id="393" r:id="rId5"/>
    <p:sldId id="394" r:id="rId6"/>
    <p:sldId id="383" r:id="rId7"/>
    <p:sldId id="384" r:id="rId8"/>
    <p:sldId id="385" r:id="rId9"/>
    <p:sldId id="386" r:id="rId10"/>
    <p:sldId id="387" r:id="rId11"/>
    <p:sldId id="388" r:id="rId12"/>
    <p:sldId id="389" r:id="rId13"/>
    <p:sldId id="390" r:id="rId14"/>
    <p:sldId id="396" r:id="rId15"/>
    <p:sldId id="397" r:id="rId16"/>
    <p:sldId id="395" r:id="rId17"/>
    <p:sldId id="391" r:id="rId18"/>
    <p:sldId id="392" r:id="rId19"/>
    <p:sldId id="398" r:id="rId20"/>
    <p:sldId id="354" r:id="rId21"/>
    <p:sldId id="377" r:id="rId22"/>
    <p:sldId id="356" r:id="rId23"/>
    <p:sldId id="359" r:id="rId24"/>
    <p:sldId id="379" r:id="rId25"/>
    <p:sldId id="380" r:id="rId26"/>
    <p:sldId id="372" r:id="rId27"/>
    <p:sldId id="378" r:id="rId28"/>
    <p:sldId id="375" r:id="rId29"/>
    <p:sldId id="376" r:id="rId30"/>
    <p:sldId id="399"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6600"/>
    <a:srgbClr val="339966"/>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p:cViewPr varScale="1">
        <p:scale>
          <a:sx n="69" d="100"/>
          <a:sy n="69" d="100"/>
        </p:scale>
        <p:origin x="1206" y="7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319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40"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2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4005D6E9-AC0F-456E-818F-E1CD35F057EE}"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FB9096D5-5125-4982-8239-ACD81286679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62B38F98-9120-49D8-9288-473A0852EEF1}" type="slidenum">
              <a:rPr lang="en-US" smtClean="0"/>
              <a:pPr/>
              <a:t>1</a:t>
            </a:fld>
            <a:endParaRPr lang="en-US"/>
          </a:p>
        </p:txBody>
      </p:sp>
      <p:sp>
        <p:nvSpPr>
          <p:cNvPr id="33795" name="Rectangle 2"/>
          <p:cNvSpPr>
            <a:spLocks noGrp="1" noRot="1" noChangeAspect="1" noChangeArrowheads="1" noTextEdit="1"/>
          </p:cNvSpPr>
          <p:nvPr>
            <p:ph type="sldImg"/>
          </p:nvPr>
        </p:nvSpPr>
        <p:spPr>
          <a:xfrm>
            <a:off x="1108075" y="654050"/>
            <a:ext cx="4646613" cy="3484563"/>
          </a:xfrm>
          <a:ln/>
        </p:spPr>
      </p:sp>
      <p:sp>
        <p:nvSpPr>
          <p:cNvPr id="33796" name="Rectangle 3"/>
          <p:cNvSpPr>
            <a:spLocks noGrp="1" noChangeArrowheads="1"/>
          </p:cNvSpPr>
          <p:nvPr>
            <p:ph type="body" idx="1"/>
          </p:nvPr>
        </p:nvSpPr>
        <p:spPr>
          <a:xfrm>
            <a:off x="457200" y="4356100"/>
            <a:ext cx="5867400" cy="4138613"/>
          </a:xfrm>
          <a:noFill/>
          <a:ln/>
        </p:spPr>
        <p:txBody>
          <a:bodyPr/>
          <a:lstStyle/>
          <a:p>
            <a:pPr eaLnBrk="1" hangingPunct="1"/>
            <a:r>
              <a:rPr lang="en-US" b="1"/>
              <a:t>Key Message: </a:t>
            </a:r>
            <a:r>
              <a:rPr lang="en-US"/>
              <a:t>Introduce module</a:t>
            </a:r>
          </a:p>
          <a:p>
            <a:pPr eaLnBrk="1" hangingPunct="1"/>
            <a:r>
              <a:rPr lang="en-US" b="1"/>
              <a:t>Est. Presentation Time: </a:t>
            </a:r>
            <a:r>
              <a:rPr lang="en-US"/>
              <a:t>Less than 1 minute(s)</a:t>
            </a:r>
            <a:endParaRPr lang="en-US" b="1"/>
          </a:p>
          <a:p>
            <a:pPr eaLnBrk="1" hangingPunct="1"/>
            <a:r>
              <a:rPr lang="en-US" b="1"/>
              <a:t>Explanation of Cues/Builds: </a:t>
            </a:r>
            <a:r>
              <a:rPr lang="en-US"/>
              <a:t>None</a:t>
            </a:r>
          </a:p>
          <a:p>
            <a:pPr eaLnBrk="1" hangingPunct="1"/>
            <a:r>
              <a:rPr lang="en-US" b="1"/>
              <a:t>Suggested Comments: In </a:t>
            </a:r>
            <a:r>
              <a:rPr lang="en-US"/>
              <a:t>Module 7, our last module, we will do a workshop, to apply the concepts we have learned.</a:t>
            </a:r>
            <a:endParaRPr lang="en-US" b="1"/>
          </a:p>
          <a:p>
            <a:pPr eaLnBrk="1" hangingPunct="1"/>
            <a:r>
              <a:rPr lang="en-US" b="1"/>
              <a:t>Suggested Questions: </a:t>
            </a:r>
            <a:r>
              <a:rPr lang="en-US"/>
              <a:t>None</a:t>
            </a:r>
          </a:p>
          <a:p>
            <a:pPr eaLnBrk="1" hangingPunct="1"/>
            <a:r>
              <a:rPr lang="en-US" b="1"/>
              <a:t>Additional Information: Goal:</a:t>
            </a:r>
            <a:r>
              <a:rPr lang="en-US"/>
              <a:t> The goal of this module is apply the concepts learned through a real world exercise.</a:t>
            </a:r>
            <a:endParaRPr lang="en-US" b="1"/>
          </a:p>
          <a:p>
            <a:pPr eaLnBrk="1" hangingPunct="1"/>
            <a:r>
              <a:rPr lang="en-US" b="1"/>
              <a:t>Possible Problems: </a:t>
            </a:r>
            <a:r>
              <a:rPr lang="en-US"/>
              <a:t>None.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2) List the stakeholders that could potentially be affected by the project and would need to be included in a pre-construction meeting.</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3012" name="Slide Number Placeholder 3"/>
          <p:cNvSpPr>
            <a:spLocks noGrp="1"/>
          </p:cNvSpPr>
          <p:nvPr>
            <p:ph type="sldNum" sz="quarter" idx="5"/>
          </p:nvPr>
        </p:nvSpPr>
        <p:spPr>
          <a:noFill/>
        </p:spPr>
        <p:txBody>
          <a:bodyPr/>
          <a:lstStyle/>
          <a:p>
            <a:fld id="{63948D96-4795-4307-84C5-C0EF2B5BF65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3) List the types of traffic analysis tools that could be used to analyze potential impacts and the associated data and information needs for each tool.  Describe the analysis level (macro, meso, micro), the type of tool that could be used, the data requirements, and the benefits to the decision-making process.</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4036" name="Slide Number Placeholder 3"/>
          <p:cNvSpPr>
            <a:spLocks noGrp="1"/>
          </p:cNvSpPr>
          <p:nvPr>
            <p:ph type="sldNum" sz="quarter" idx="5"/>
          </p:nvPr>
        </p:nvSpPr>
        <p:spPr>
          <a:noFill/>
        </p:spPr>
        <p:txBody>
          <a:bodyPr/>
          <a:lstStyle/>
          <a:p>
            <a:fld id="{670054C0-4B34-4EEA-81C0-77502DB147B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4,I) A model estimated the total departure volumes at a temporary signal for one approach to the bridge.  Given the data estimates shown in the table shown, determine the queue length for each time period and estimate the maximum queue in feet (Assume 25 feet from front bumper to front bumper for spacing of vehicles in the queue).</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5060" name="Slide Number Placeholder 3"/>
          <p:cNvSpPr>
            <a:spLocks noGrp="1"/>
          </p:cNvSpPr>
          <p:nvPr>
            <p:ph type="sldNum" sz="quarter" idx="5"/>
          </p:nvPr>
        </p:nvSpPr>
        <p:spPr>
          <a:noFill/>
        </p:spPr>
        <p:txBody>
          <a:bodyPr/>
          <a:lstStyle/>
          <a:p>
            <a:fld id="{1204C921-C407-4AA7-AD6F-9B137E8BCF8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4,II) Given the provided data for a signalized intersection approaching the work zone, calculate the queue length for each time period and the maximum delay.  Use the chart below to plot arrivals and departures by time period.  Assume 25 feet from front bumper to front bumper for spacing of vehicles in the queue.</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6084" name="Slide Number Placeholder 3"/>
          <p:cNvSpPr>
            <a:spLocks noGrp="1"/>
          </p:cNvSpPr>
          <p:nvPr>
            <p:ph type="sldNum" sz="quarter" idx="5"/>
          </p:nvPr>
        </p:nvSpPr>
        <p:spPr>
          <a:noFill/>
        </p:spPr>
        <p:txBody>
          <a:bodyPr/>
          <a:lstStyle/>
          <a:p>
            <a:fld id="{06A4D8A7-990A-496A-98BA-6236144DFBD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This is the table for Question 4, part II (partial)</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7108" name="Slide Number Placeholder 3"/>
          <p:cNvSpPr>
            <a:spLocks noGrp="1"/>
          </p:cNvSpPr>
          <p:nvPr>
            <p:ph type="sldNum" sz="quarter" idx="5"/>
          </p:nvPr>
        </p:nvSpPr>
        <p:spPr>
          <a:noFill/>
        </p:spPr>
        <p:txBody>
          <a:bodyPr/>
          <a:lstStyle/>
          <a:p>
            <a:fld id="{C918ABB4-9104-424B-BE08-072F7CA8B81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This is the table for Question 4, part II (partial)</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8132" name="Slide Number Placeholder 3"/>
          <p:cNvSpPr>
            <a:spLocks noGrp="1"/>
          </p:cNvSpPr>
          <p:nvPr>
            <p:ph type="sldNum" sz="quarter" idx="5"/>
          </p:nvPr>
        </p:nvSpPr>
        <p:spPr>
          <a:noFill/>
        </p:spPr>
        <p:txBody>
          <a:bodyPr/>
          <a:lstStyle/>
          <a:p>
            <a:fld id="{0342ACA3-025B-4F28-BA56-DE079E10C400}"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a:t>
            </a:r>
            <a:endParaRPr lang="en-US"/>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9156" name="Slide Number Placeholder 3"/>
          <p:cNvSpPr>
            <a:spLocks noGrp="1"/>
          </p:cNvSpPr>
          <p:nvPr>
            <p:ph type="sldNum" sz="quarter" idx="5"/>
          </p:nvPr>
        </p:nvSpPr>
        <p:spPr>
          <a:noFill/>
        </p:spPr>
        <p:txBody>
          <a:bodyPr/>
          <a:lstStyle/>
          <a:p>
            <a:fld id="{5522138C-D852-4EAE-BCE7-12473413FBB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5) If the maintenance of traffic plan includes partial width construction, calculate the minimum all red time needed to clear traffic from the bridge.  Assume the speed is 45 mph and the total lost time per signal phase is 4.0 seconds</a:t>
            </a:r>
            <a:r>
              <a:rPr lang="en-US" b="1" i="1"/>
              <a:t>.</a:t>
            </a:r>
            <a:endParaRPr lang="en-US"/>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50180" name="Slide Number Placeholder 3"/>
          <p:cNvSpPr>
            <a:spLocks noGrp="1"/>
          </p:cNvSpPr>
          <p:nvPr>
            <p:ph type="sldNum" sz="quarter" idx="5"/>
          </p:nvPr>
        </p:nvSpPr>
        <p:spPr>
          <a:noFill/>
        </p:spPr>
        <p:txBody>
          <a:bodyPr/>
          <a:lstStyle/>
          <a:p>
            <a:fld id="{0C785A3E-8577-4AC4-BD9A-C4CDFD1DC0C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6) Given the results of question 4, what are some enhancements you would make to the traffic control plan to ensure adequate time for clearance of traffic from the bridge?.</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51204" name="Slide Number Placeholder 3"/>
          <p:cNvSpPr>
            <a:spLocks noGrp="1"/>
          </p:cNvSpPr>
          <p:nvPr>
            <p:ph type="sldNum" sz="quarter" idx="5"/>
          </p:nvPr>
        </p:nvSpPr>
        <p:spPr>
          <a:noFill/>
        </p:spPr>
        <p:txBody>
          <a:bodyPr/>
          <a:lstStyle/>
          <a:p>
            <a:fld id="{90100A19-AF43-4646-A6D3-EF0E4D9CE9E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Photo shows the temporary traffic signal that would be required.</a:t>
            </a:r>
            <a:endParaRPr lang="en-US" b="1"/>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52228" name="Slide Number Placeholder 3"/>
          <p:cNvSpPr>
            <a:spLocks noGrp="1"/>
          </p:cNvSpPr>
          <p:nvPr>
            <p:ph type="sldNum" sz="quarter" idx="5"/>
          </p:nvPr>
        </p:nvSpPr>
        <p:spPr>
          <a:noFill/>
        </p:spPr>
        <p:txBody>
          <a:bodyPr/>
          <a:lstStyle/>
          <a:p>
            <a:fld id="{26559C6A-E94C-41F1-A9BB-785D9BC7AAF9}"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endParaRPr lang="en-US"/>
          </a:p>
        </p:txBody>
      </p:sp>
      <p:sp>
        <p:nvSpPr>
          <p:cNvPr id="34820" name="Slide Number Placeholder 3"/>
          <p:cNvSpPr>
            <a:spLocks noGrp="1"/>
          </p:cNvSpPr>
          <p:nvPr>
            <p:ph type="sldNum" sz="quarter" idx="5"/>
          </p:nvPr>
        </p:nvSpPr>
        <p:spPr>
          <a:noFill/>
        </p:spPr>
        <p:txBody>
          <a:bodyPr/>
          <a:lstStyle/>
          <a:p>
            <a:fld id="{23BDA61B-4ADD-41F4-ADE5-3CB591CEC99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B50FBF0-E485-4340-9D15-BF7CE4953170}" type="slidenum">
              <a:rPr lang="en-US" smtClean="0"/>
              <a:pPr/>
              <a:t>20</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b="1"/>
              <a:t>Key Message: </a:t>
            </a:r>
            <a:r>
              <a:rPr lang="en-US"/>
              <a:t>Recap module</a:t>
            </a:r>
            <a:endParaRPr lang="en-US" b="1"/>
          </a:p>
          <a:p>
            <a:pPr eaLnBrk="1" hangingPunct="1"/>
            <a:r>
              <a:rPr lang="en-US" b="1"/>
              <a:t>Est. Presentation Time: </a:t>
            </a:r>
            <a:r>
              <a:rPr lang="en-US"/>
              <a:t>1</a:t>
            </a:r>
            <a:r>
              <a:rPr lang="en-US" b="1"/>
              <a:t> </a:t>
            </a:r>
            <a:r>
              <a:rPr lang="en-US"/>
              <a:t>minute(s)</a:t>
            </a:r>
            <a:endParaRPr lang="en-US" b="1"/>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Avoid telling the audience the answers to these questions. Their purpose is to gauge understanding. You may add other questions.</a:t>
            </a:r>
          </a:p>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C0D4863E-11BC-485F-9B5E-6B69354B2C4E}" type="slidenum">
              <a:rPr lang="en-US" smtClean="0"/>
              <a:pPr/>
              <a:t>21</a:t>
            </a:fld>
            <a:endParaRPr lang="en-US"/>
          </a:p>
        </p:txBody>
      </p:sp>
      <p:sp>
        <p:nvSpPr>
          <p:cNvPr id="54275" name="Rectangle 2"/>
          <p:cNvSpPr>
            <a:spLocks noGrp="1" noRot="1" noChangeAspect="1" noChangeArrowheads="1" noTextEdit="1"/>
          </p:cNvSpPr>
          <p:nvPr>
            <p:ph type="sldImg"/>
          </p:nvPr>
        </p:nvSpPr>
        <p:spPr>
          <a:xfrm>
            <a:off x="1108075" y="654050"/>
            <a:ext cx="4646613" cy="3484563"/>
          </a:xfrm>
          <a:ln/>
        </p:spPr>
      </p:sp>
      <p:sp>
        <p:nvSpPr>
          <p:cNvPr id="54276" name="Rectangle 3"/>
          <p:cNvSpPr>
            <a:spLocks noGrp="1" noChangeArrowheads="1"/>
          </p:cNvSpPr>
          <p:nvPr>
            <p:ph type="body" idx="1"/>
          </p:nvPr>
        </p:nvSpPr>
        <p:spPr>
          <a:xfrm>
            <a:off x="609600" y="4356100"/>
            <a:ext cx="5715000" cy="4138613"/>
          </a:xfrm>
          <a:noFill/>
          <a:ln/>
        </p:spPr>
        <p:txBody>
          <a:bodyPr/>
          <a:lstStyle/>
          <a:p>
            <a:r>
              <a:rPr lang="en-US" b="1"/>
              <a:t>Key Message: </a:t>
            </a:r>
            <a:r>
              <a:rPr lang="en-US"/>
              <a:t>Discuss course format and modules</a:t>
            </a:r>
          </a:p>
          <a:p>
            <a:r>
              <a:rPr lang="en-US" b="1"/>
              <a:t>Est. Presentation Time: </a:t>
            </a:r>
            <a:r>
              <a:rPr lang="en-US"/>
              <a:t>3 minute(s)</a:t>
            </a:r>
          </a:p>
          <a:p>
            <a:r>
              <a:rPr lang="en-US" b="1"/>
              <a:t>Explanation of Cues/Builds: </a:t>
            </a:r>
            <a:r>
              <a:rPr lang="en-US"/>
              <a:t>None</a:t>
            </a:r>
          </a:p>
          <a:p>
            <a:r>
              <a:rPr lang="en-US" b="1"/>
              <a:t>Suggested Comments: </a:t>
            </a:r>
            <a:r>
              <a:rPr lang="en-US"/>
              <a:t>These are modules we will cover. The notebook follows the structure of the course, module by module.</a:t>
            </a:r>
          </a:p>
          <a:p>
            <a:r>
              <a:rPr lang="en-US" b="1"/>
              <a:t>Suggested Questions: </a:t>
            </a:r>
            <a:r>
              <a:rPr lang="en-US"/>
              <a:t>None</a:t>
            </a:r>
          </a:p>
          <a:p>
            <a:r>
              <a:rPr lang="en-US" b="1"/>
              <a:t>Additional Information: </a:t>
            </a:r>
            <a:r>
              <a:rPr lang="en-US"/>
              <a:t>Briefly discuss the content of each module and what will be covered. Try to “wet their appetite” with the information to come.</a:t>
            </a:r>
          </a:p>
          <a:p>
            <a:r>
              <a:rPr lang="en-US" b="1"/>
              <a:t>Possible Problems: </a:t>
            </a:r>
            <a:r>
              <a:rPr lang="en-US"/>
              <a:t>Avoid giving details. Do this in general terms and keep moving.</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EF65CD4D-D87A-4212-8CD6-FB5309325C6C}" type="slidenum">
              <a:rPr lang="en-US" smtClean="0"/>
              <a:pPr/>
              <a:t>22</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pPr eaLnBrk="1" hangingPunct="1"/>
            <a:endParaRPr lang="en-US"/>
          </a:p>
          <a:p>
            <a:pPr eaLnBrk="1" hangingPunct="1"/>
            <a:endParaRPr lang="en-US"/>
          </a:p>
          <a:p>
            <a:pPr eaLnBrk="1" hangingPunct="1"/>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661693E8-FFD6-4E50-9F61-DD30B2437FF9}" type="slidenum">
              <a:rPr lang="en-US" smtClean="0"/>
              <a:pPr/>
              <a:t>23</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b="1"/>
              <a:t>Key Message: </a:t>
            </a:r>
            <a:r>
              <a:rPr lang="en-US"/>
              <a:t>Discuss the “parking lot”</a:t>
            </a:r>
            <a:endParaRPr lang="en-US" b="1"/>
          </a:p>
          <a:p>
            <a:pPr eaLnBrk="1" hangingPunct="1"/>
            <a:r>
              <a:rPr lang="en-US" b="1"/>
              <a:t>Est. Presentation Time: </a:t>
            </a:r>
            <a:r>
              <a:rPr lang="en-US"/>
              <a:t>Varies</a:t>
            </a:r>
          </a:p>
          <a:p>
            <a:pPr eaLnBrk="1" hangingPunct="1"/>
            <a:r>
              <a:rPr lang="en-US" b="1"/>
              <a:t>Explanation of Cues/Builds: </a:t>
            </a:r>
            <a:r>
              <a:rPr lang="en-US"/>
              <a:t>None</a:t>
            </a:r>
          </a:p>
          <a:p>
            <a:pPr eaLnBrk="1" hangingPunct="1"/>
            <a:r>
              <a:rPr lang="en-US" b="1"/>
              <a:t>Suggested Comments: </a:t>
            </a:r>
            <a:r>
              <a:rPr lang="en-US"/>
              <a:t>Let’s review the “parking lot” to make sure we covered all your questions.</a:t>
            </a:r>
          </a:p>
          <a:p>
            <a:pPr eaLnBrk="1" hangingPunct="1"/>
            <a:r>
              <a:rPr lang="en-US" b="1"/>
              <a:t>Suggested Questions: </a:t>
            </a:r>
            <a:r>
              <a:rPr lang="en-US"/>
              <a:t>Any final questions?</a:t>
            </a:r>
          </a:p>
          <a:p>
            <a:pPr eaLnBrk="1" hangingPunct="1"/>
            <a:r>
              <a:rPr lang="en-US" b="1"/>
              <a:t>Additional Information: </a:t>
            </a:r>
            <a:r>
              <a:rPr lang="en-US"/>
              <a:t>Instructor should go through the items/questions that were pending (“parked”) and make sure all questions are properly addressed.</a:t>
            </a:r>
            <a:endParaRPr lang="en-US" b="1"/>
          </a:p>
          <a:p>
            <a:pPr eaLnBrk="1" hangingPunct="1"/>
            <a:r>
              <a:rPr lang="en-US" b="1"/>
              <a:t>Possible Problems: </a:t>
            </a:r>
            <a:r>
              <a:rPr lang="en-US"/>
              <a:t>None</a:t>
            </a:r>
          </a:p>
          <a:p>
            <a:pPr eaLnBrk="1" hangingPunct="1"/>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94F820E-AC6C-4AF5-BFFD-848111CE774D}" type="slidenum">
              <a:rPr lang="en-US" smtClean="0"/>
              <a:pPr/>
              <a:t>24</a:t>
            </a:fld>
            <a:endParaRPr lang="en-US"/>
          </a:p>
        </p:txBody>
      </p:sp>
      <p:sp>
        <p:nvSpPr>
          <p:cNvPr id="57347" name="Rectangle 2"/>
          <p:cNvSpPr>
            <a:spLocks noGrp="1" noRot="1" noChangeAspect="1" noChangeArrowheads="1" noTextEdit="1"/>
          </p:cNvSpPr>
          <p:nvPr>
            <p:ph type="sldImg"/>
          </p:nvPr>
        </p:nvSpPr>
        <p:spPr>
          <a:xfrm>
            <a:off x="1108075" y="654050"/>
            <a:ext cx="4646613" cy="3484563"/>
          </a:xfrm>
          <a:ln/>
        </p:spPr>
      </p:sp>
      <p:sp>
        <p:nvSpPr>
          <p:cNvPr id="57348" name="Rectangle 3"/>
          <p:cNvSpPr>
            <a:spLocks noGrp="1" noChangeArrowheads="1"/>
          </p:cNvSpPr>
          <p:nvPr>
            <p:ph type="body" idx="1"/>
          </p:nvPr>
        </p:nvSpPr>
        <p:spPr>
          <a:xfrm>
            <a:off x="609600" y="4343400"/>
            <a:ext cx="5715000" cy="4138613"/>
          </a:xfrm>
          <a:noFill/>
          <a:ln/>
        </p:spPr>
        <p:txBody>
          <a:bodyPr/>
          <a:lstStyle/>
          <a:p>
            <a:r>
              <a:rPr lang="en-US" b="1"/>
              <a:t>Key Message: </a:t>
            </a:r>
            <a:r>
              <a:rPr lang="en-US"/>
              <a:t>Discuss course objectives</a:t>
            </a:r>
            <a:endParaRPr lang="en-US" b="1"/>
          </a:p>
          <a:p>
            <a:r>
              <a:rPr lang="en-US" b="1"/>
              <a:t>Est. Presentation Time: </a:t>
            </a:r>
            <a:r>
              <a:rPr lang="en-US"/>
              <a:t>1-2 minute(s)</a:t>
            </a:r>
            <a:endParaRPr lang="en-US" b="1"/>
          </a:p>
          <a:p>
            <a:r>
              <a:rPr lang="en-US" b="1"/>
              <a:t>Explanation of Cues/Builds: </a:t>
            </a:r>
            <a:r>
              <a:rPr lang="en-US"/>
              <a:t>None</a:t>
            </a:r>
          </a:p>
          <a:p>
            <a:r>
              <a:rPr lang="en-US" b="1"/>
              <a:t>Suggested Comments: </a:t>
            </a:r>
            <a:r>
              <a:rPr lang="en-US"/>
              <a:t>These are the things you will be able to do after completing this course.</a:t>
            </a:r>
          </a:p>
          <a:p>
            <a:r>
              <a:rPr lang="en-US" b="1"/>
              <a:t>Suggested Questions:</a:t>
            </a:r>
            <a:endParaRPr lang="en-US"/>
          </a:p>
          <a:p>
            <a:r>
              <a:rPr lang="en-US" b="1"/>
              <a:t>Additional Information: </a:t>
            </a:r>
            <a:r>
              <a:rPr lang="en-US"/>
              <a:t>The goal of the one-day “Tools for Work Zone Traffic Impacts Analysis” course is to enable participants to describe how available microcomputer software tools can be used to assess and evaluate the impact of highway work zones on mobility.</a:t>
            </a:r>
          </a:p>
          <a:p>
            <a:r>
              <a:rPr lang="en-US" b="1"/>
              <a:t>Possible Problems: </a:t>
            </a:r>
            <a:r>
              <a:rPr lang="en-US"/>
              <a:t>None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FDD01666-58CE-4B8C-9DBC-EAB788653EAE}" type="slidenum">
              <a:rPr lang="en-US" smtClean="0"/>
              <a:pPr/>
              <a:t>25</a:t>
            </a:fld>
            <a:endParaRPr lang="en-US"/>
          </a:p>
        </p:txBody>
      </p:sp>
      <p:sp>
        <p:nvSpPr>
          <p:cNvPr id="58371" name="Rectangle 2"/>
          <p:cNvSpPr>
            <a:spLocks noGrp="1" noRot="1" noChangeAspect="1" noChangeArrowheads="1" noTextEdit="1"/>
          </p:cNvSpPr>
          <p:nvPr>
            <p:ph type="sldImg"/>
          </p:nvPr>
        </p:nvSpPr>
        <p:spPr>
          <a:xfrm>
            <a:off x="1108075" y="654050"/>
            <a:ext cx="4646613" cy="3484563"/>
          </a:xfrm>
          <a:ln/>
        </p:spPr>
      </p:sp>
      <p:sp>
        <p:nvSpPr>
          <p:cNvPr id="58372" name="Rectangle 3"/>
          <p:cNvSpPr>
            <a:spLocks noGrp="1" noChangeArrowheads="1"/>
          </p:cNvSpPr>
          <p:nvPr>
            <p:ph type="body" idx="1"/>
          </p:nvPr>
        </p:nvSpPr>
        <p:spPr>
          <a:xfrm>
            <a:off x="533400" y="4343400"/>
            <a:ext cx="5867400" cy="4138613"/>
          </a:xfrm>
          <a:noFill/>
          <a:ln/>
        </p:spPr>
        <p:txBody>
          <a:bodyPr/>
          <a:lstStyle/>
          <a:p>
            <a:r>
              <a:rPr lang="en-US" b="1"/>
              <a:t>Key Message: </a:t>
            </a:r>
            <a:r>
              <a:rPr lang="en-US"/>
              <a:t>Discuss course objectives</a:t>
            </a:r>
            <a:endParaRPr lang="en-US" b="1"/>
          </a:p>
          <a:p>
            <a:r>
              <a:rPr lang="en-US" b="1"/>
              <a:t>Est. Presentation Time: </a:t>
            </a:r>
            <a:r>
              <a:rPr lang="en-US"/>
              <a:t>Less than 1</a:t>
            </a:r>
            <a:r>
              <a:rPr lang="en-US" b="1"/>
              <a:t> </a:t>
            </a:r>
            <a:r>
              <a:rPr lang="en-US"/>
              <a:t>minute(s)</a:t>
            </a:r>
            <a:endParaRPr lang="en-US" b="1"/>
          </a:p>
          <a:p>
            <a:r>
              <a:rPr lang="en-US" b="1"/>
              <a:t>Explanation of Cues/Builds: </a:t>
            </a:r>
            <a:r>
              <a:rPr lang="en-US"/>
              <a:t>None</a:t>
            </a:r>
          </a:p>
          <a:p>
            <a:r>
              <a:rPr lang="en-US" b="1"/>
              <a:t>Suggested Comments: </a:t>
            </a:r>
            <a:r>
              <a:rPr lang="en-US"/>
              <a:t>These are the things you will be able to do after completing this course.</a:t>
            </a:r>
          </a:p>
          <a:p>
            <a:r>
              <a:rPr lang="en-US" b="1"/>
              <a:t>Suggested Questions:</a:t>
            </a:r>
            <a:endParaRPr lang="en-US"/>
          </a:p>
          <a:p>
            <a:r>
              <a:rPr lang="en-US" b="1"/>
              <a:t>Additional Information: </a:t>
            </a:r>
            <a:r>
              <a:rPr lang="en-US"/>
              <a:t>None</a:t>
            </a:r>
          </a:p>
          <a:p>
            <a:r>
              <a:rPr lang="en-US" b="1"/>
              <a:t>Possible Problems: </a:t>
            </a:r>
            <a:r>
              <a:rPr lang="en-US"/>
              <a:t>None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7FC0FA59-D41F-4253-954B-35047CE19E89}" type="slidenum">
              <a:rPr lang="en-US" smtClean="0"/>
              <a:pPr/>
              <a:t>26</a:t>
            </a:fld>
            <a:endParaRPr lang="en-US"/>
          </a:p>
        </p:txBody>
      </p:sp>
      <p:sp>
        <p:nvSpPr>
          <p:cNvPr id="59395" name="Rectangle 2"/>
          <p:cNvSpPr>
            <a:spLocks noGrp="1" noRot="1" noChangeAspect="1" noChangeArrowheads="1" noTextEdit="1"/>
          </p:cNvSpPr>
          <p:nvPr>
            <p:ph type="sldImg"/>
          </p:nvPr>
        </p:nvSpPr>
        <p:spPr>
          <a:xfrm>
            <a:off x="1152525" y="693738"/>
            <a:ext cx="4552950" cy="3414712"/>
          </a:xfrm>
          <a:ln/>
        </p:spPr>
      </p:sp>
      <p:sp>
        <p:nvSpPr>
          <p:cNvPr id="59396" name="Rectangle 3"/>
          <p:cNvSpPr>
            <a:spLocks noGrp="1" noChangeArrowheads="1"/>
          </p:cNvSpPr>
          <p:nvPr>
            <p:ph type="body" idx="1"/>
          </p:nvPr>
        </p:nvSpPr>
        <p:spPr>
          <a:xfrm>
            <a:off x="685800" y="4341813"/>
            <a:ext cx="5562600" cy="4116387"/>
          </a:xfrm>
          <a:noFill/>
          <a:ln/>
        </p:spPr>
        <p:txBody>
          <a:bodyPr/>
          <a:lstStyle/>
          <a:p>
            <a:pPr eaLnBrk="1" hangingPunct="1"/>
            <a:r>
              <a:rPr lang="en-US" b="1"/>
              <a:t>Key Message: </a:t>
            </a:r>
            <a:r>
              <a:rPr lang="en-US"/>
              <a:t>Completion of evaluation forms</a:t>
            </a:r>
            <a:endParaRPr lang="en-US" b="1"/>
          </a:p>
          <a:p>
            <a:pPr eaLnBrk="1" hangingPunct="1"/>
            <a:r>
              <a:rPr lang="en-US" b="1"/>
              <a:t>Est. Presentation Time: </a:t>
            </a:r>
            <a:r>
              <a:rPr lang="en-US"/>
              <a:t>10 minutes</a:t>
            </a:r>
          </a:p>
          <a:p>
            <a:pPr eaLnBrk="1" hangingPunct="1"/>
            <a:r>
              <a:rPr lang="en-US" b="1"/>
              <a:t>Explanation of Cues/Builds: </a:t>
            </a:r>
            <a:r>
              <a:rPr lang="en-US"/>
              <a:t>None</a:t>
            </a:r>
          </a:p>
          <a:p>
            <a:pPr eaLnBrk="1" hangingPunct="1"/>
            <a:r>
              <a:rPr lang="en-US" b="1"/>
              <a:t>Suggested Comments: </a:t>
            </a:r>
            <a:r>
              <a:rPr lang="en-US"/>
              <a:t>Please complete the evaluation form using a pen or a thin felt tip There is no need to enter any personal information or information about the course (date, etc.). Simple X the box that best represents your views. Written comments (4.2) are always welcomed. You may turn it in along with your exam and exam booklet.</a:t>
            </a:r>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You may want to collect the forms here so they don’t get lost later. Avoid looking at the forms. Shuffle them as you collect them.</a:t>
            </a:r>
          </a:p>
          <a:p>
            <a:pPr eaLnBrk="1" hangingPunct="1"/>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4DEB0F7B-3B9F-444B-95D6-A2E213CFC594}" type="slidenum">
              <a:rPr lang="en-US" smtClean="0"/>
              <a:pPr/>
              <a:t>27</a:t>
            </a:fld>
            <a:endParaRPr lang="en-US"/>
          </a:p>
        </p:txBody>
      </p:sp>
      <p:sp>
        <p:nvSpPr>
          <p:cNvPr id="60419" name="Rectangle 2"/>
          <p:cNvSpPr>
            <a:spLocks noGrp="1" noRot="1" noChangeAspect="1" noChangeArrowheads="1" noTextEdit="1"/>
          </p:cNvSpPr>
          <p:nvPr>
            <p:ph type="sldImg"/>
          </p:nvPr>
        </p:nvSpPr>
        <p:spPr>
          <a:xfrm>
            <a:off x="1146175" y="684213"/>
            <a:ext cx="4572000" cy="3430587"/>
          </a:xfrm>
          <a:ln/>
        </p:spPr>
      </p:sp>
      <p:sp>
        <p:nvSpPr>
          <p:cNvPr id="60420" name="Rectangle 3"/>
          <p:cNvSpPr>
            <a:spLocks noGrp="1" noChangeArrowheads="1"/>
          </p:cNvSpPr>
          <p:nvPr>
            <p:ph type="body" idx="1"/>
          </p:nvPr>
        </p:nvSpPr>
        <p:spPr>
          <a:xfrm>
            <a:off x="685800" y="4343400"/>
            <a:ext cx="5486400" cy="4116388"/>
          </a:xfrm>
          <a:noFill/>
          <a:ln/>
        </p:spPr>
        <p:txBody>
          <a:bodyPr lIns="92135" tIns="46068" rIns="92135" bIns="46068"/>
          <a:lstStyle/>
          <a:p>
            <a:r>
              <a:rPr lang="en-US" b="1"/>
              <a:t>Key Message: </a:t>
            </a:r>
            <a:r>
              <a:rPr lang="en-US"/>
              <a:t>Discuss the exam</a:t>
            </a:r>
            <a:endParaRPr lang="en-US" b="1"/>
          </a:p>
          <a:p>
            <a:r>
              <a:rPr lang="en-US" b="1"/>
              <a:t>Est. Presentation Time: </a:t>
            </a:r>
            <a:r>
              <a:rPr lang="en-US"/>
              <a:t>2 minute(s)</a:t>
            </a:r>
            <a:endParaRPr lang="en-US" b="1"/>
          </a:p>
          <a:p>
            <a:r>
              <a:rPr lang="en-US" b="1"/>
              <a:t>Explanation of Cues/Builds: </a:t>
            </a:r>
            <a:endParaRPr lang="en-US"/>
          </a:p>
          <a:p>
            <a:r>
              <a:rPr lang="en-US" b="1"/>
              <a:t>Suggested Comments: </a:t>
            </a:r>
            <a:r>
              <a:rPr lang="en-US"/>
              <a:t>Self explanatory,</a:t>
            </a:r>
            <a:endParaRPr lang="en-US" b="1"/>
          </a:p>
          <a:p>
            <a:r>
              <a:rPr lang="en-US" b="1"/>
              <a:t>Suggested Questions: </a:t>
            </a:r>
            <a:r>
              <a:rPr lang="en-US"/>
              <a:t>To get 80, how many questions can you miss and still pass? 8! Answer all questions carefully!</a:t>
            </a:r>
          </a:p>
          <a:p>
            <a:r>
              <a:rPr lang="en-US" b="1"/>
              <a:t>Additional Information: </a:t>
            </a:r>
            <a:r>
              <a:rPr lang="en-US"/>
              <a:t>None</a:t>
            </a:r>
            <a:endParaRPr lang="en-US" b="1"/>
          </a:p>
          <a:p>
            <a:r>
              <a:rPr lang="en-US" b="1"/>
              <a:t>Possible Problems: </a:t>
            </a:r>
            <a:r>
              <a:rPr lang="en-US"/>
              <a:t>None</a:t>
            </a:r>
          </a:p>
          <a:p>
            <a:pPr eaLnBrk="1" hangingPunct="1"/>
            <a:endParaRPr lang="en-US" sz="20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65670E1F-5B8D-4093-9739-59D2F17848A3}" type="slidenum">
              <a:rPr lang="en-US" smtClean="0"/>
              <a:pPr/>
              <a:t>28</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b="1"/>
              <a:t>Key Message: </a:t>
            </a:r>
            <a:r>
              <a:rPr lang="en-US"/>
              <a:t>Introduce exam answer sheet</a:t>
            </a:r>
            <a:endParaRPr lang="en-US" b="1"/>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To answer a question, darken the corresponding circle in the answer sheet completely. No Xs or check marks. If you change your mind, X it out and darken the other one. Also, Indicate whether you give ATSSA permission to include your name in the </a:t>
            </a:r>
            <a:r>
              <a:rPr lang="en-US" b="1" i="1"/>
              <a:t>www.atssa.com </a:t>
            </a:r>
            <a:r>
              <a:rPr lang="en-US"/>
              <a:t>alumni database. That is completely optional.</a:t>
            </a:r>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pPr eaLnBrk="1" hangingPunct="1"/>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B6C04018-A810-4E6A-9D80-4AEA01A6D62B}" type="slidenum">
              <a:rPr lang="en-US" smtClean="0"/>
              <a:pPr/>
              <a:t>29</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b="1"/>
              <a:t>Key Message: </a:t>
            </a:r>
            <a:r>
              <a:rPr lang="en-US"/>
              <a:t>Complete exam procedure</a:t>
            </a:r>
            <a:endParaRPr lang="en-US" b="1"/>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When you are done with the test, return both the exam and answer sheet to me. If you still have it,  also return the evaluation form to me. You may leave then. ATSSA will send your test results within 2-4 weeks. Good luck and thank you for choosing ATSSA for your training needs. We hope you found this course a learning experience. Thank you!</a:t>
            </a:r>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Let’s read the scenario for Workshop 2</a:t>
            </a:r>
            <a:endParaRPr lang="en-US" b="1"/>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35844" name="Slide Number Placeholder 3"/>
          <p:cNvSpPr>
            <a:spLocks noGrp="1"/>
          </p:cNvSpPr>
          <p:nvPr>
            <p:ph type="sldNum" sz="quarter" idx="5"/>
          </p:nvPr>
        </p:nvSpPr>
        <p:spPr>
          <a:noFill/>
        </p:spPr>
        <p:txBody>
          <a:bodyPr/>
          <a:lstStyle/>
          <a:p>
            <a:fld id="{4C5E77C4-D08B-464C-A9A8-314D7D7DEBA5}"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62B38F98-9120-49D8-9288-473A0852EEF1}" type="slidenum">
              <a:rPr lang="en-US" smtClean="0"/>
              <a:pPr/>
              <a:t>30</a:t>
            </a:fld>
            <a:endParaRPr lang="en-US"/>
          </a:p>
        </p:txBody>
      </p:sp>
      <p:sp>
        <p:nvSpPr>
          <p:cNvPr id="33795" name="Rectangle 2"/>
          <p:cNvSpPr>
            <a:spLocks noGrp="1" noRot="1" noChangeAspect="1" noChangeArrowheads="1" noTextEdit="1"/>
          </p:cNvSpPr>
          <p:nvPr>
            <p:ph type="sldImg"/>
          </p:nvPr>
        </p:nvSpPr>
        <p:spPr>
          <a:xfrm>
            <a:off x="1108075" y="654050"/>
            <a:ext cx="4646613" cy="3484563"/>
          </a:xfrm>
          <a:ln/>
        </p:spPr>
      </p:sp>
      <p:sp>
        <p:nvSpPr>
          <p:cNvPr id="33796" name="Rectangle 3"/>
          <p:cNvSpPr>
            <a:spLocks noGrp="1" noChangeArrowheads="1"/>
          </p:cNvSpPr>
          <p:nvPr>
            <p:ph type="body" idx="1"/>
          </p:nvPr>
        </p:nvSpPr>
        <p:spPr>
          <a:xfrm>
            <a:off x="457200" y="4356100"/>
            <a:ext cx="5867400" cy="4138613"/>
          </a:xfrm>
          <a:noFill/>
          <a:ln/>
        </p:spPr>
        <p:txBody>
          <a:bodyPr/>
          <a:lstStyle/>
          <a:p>
            <a:pPr eaLnBrk="1" hangingPunct="1"/>
            <a:r>
              <a:rPr lang="en-US" b="1"/>
              <a:t>Key Message: </a:t>
            </a:r>
            <a:r>
              <a:rPr lang="en-US"/>
              <a:t>Introduce module</a:t>
            </a:r>
          </a:p>
          <a:p>
            <a:pPr eaLnBrk="1" hangingPunct="1"/>
            <a:r>
              <a:rPr lang="en-US" b="1"/>
              <a:t>Est. Presentation Time: </a:t>
            </a:r>
            <a:r>
              <a:rPr lang="en-US"/>
              <a:t>Less than 1 minute(s)</a:t>
            </a:r>
            <a:endParaRPr lang="en-US" b="1"/>
          </a:p>
          <a:p>
            <a:pPr eaLnBrk="1" hangingPunct="1"/>
            <a:r>
              <a:rPr lang="en-US" b="1"/>
              <a:t>Explanation of Cues/Builds: </a:t>
            </a:r>
            <a:r>
              <a:rPr lang="en-US"/>
              <a:t>None</a:t>
            </a:r>
          </a:p>
          <a:p>
            <a:pPr eaLnBrk="1" hangingPunct="1"/>
            <a:r>
              <a:rPr lang="en-US" b="1"/>
              <a:t>Suggested Comments: In </a:t>
            </a:r>
            <a:r>
              <a:rPr lang="en-US"/>
              <a:t>Module 7, our last module, we will do a workshop, to apply the concepts we have learned.</a:t>
            </a:r>
            <a:endParaRPr lang="en-US" b="1"/>
          </a:p>
          <a:p>
            <a:pPr eaLnBrk="1" hangingPunct="1"/>
            <a:r>
              <a:rPr lang="en-US" b="1"/>
              <a:t>Suggested Questions: </a:t>
            </a:r>
            <a:r>
              <a:rPr lang="en-US"/>
              <a:t>None</a:t>
            </a:r>
          </a:p>
          <a:p>
            <a:pPr eaLnBrk="1" hangingPunct="1"/>
            <a:r>
              <a:rPr lang="en-US" b="1"/>
              <a:t>Additional Information: Goal:</a:t>
            </a:r>
            <a:r>
              <a:rPr lang="en-US"/>
              <a:t> The goal of this module is apply the concepts learned through a real world exercise.</a:t>
            </a:r>
            <a:endParaRPr lang="en-US" b="1"/>
          </a:p>
          <a:p>
            <a:pPr eaLnBrk="1" hangingPunct="1"/>
            <a:r>
              <a:rPr lang="en-US" b="1"/>
              <a:t>Possible Problems: </a:t>
            </a:r>
            <a:r>
              <a:rPr lang="en-US"/>
              <a:t>None.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Photo shows the road and bridge for the workshop.</a:t>
            </a:r>
            <a:endParaRPr lang="en-US" b="1"/>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36868" name="Slide Number Placeholder 3"/>
          <p:cNvSpPr>
            <a:spLocks noGrp="1"/>
          </p:cNvSpPr>
          <p:nvPr>
            <p:ph type="sldNum" sz="quarter" idx="5"/>
          </p:nvPr>
        </p:nvSpPr>
        <p:spPr>
          <a:noFill/>
        </p:spPr>
        <p:txBody>
          <a:bodyPr/>
          <a:lstStyle/>
          <a:p>
            <a:fld id="{E7366085-5D10-46C9-BA43-461959DE316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eaLnBrk="1" hangingPunct="1"/>
            <a:r>
              <a:rPr lang="en-US" b="1" dirty="0"/>
              <a:t>Key Message: </a:t>
            </a:r>
            <a:r>
              <a:rPr lang="en-US" dirty="0"/>
              <a:t>Introduce Workshop 2</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Photo shows the road and bridge for the workshop.</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Refer to handout.</a:t>
            </a:r>
            <a:endParaRPr lang="en-US" b="1" dirty="0"/>
          </a:p>
          <a:p>
            <a:pPr eaLnBrk="1" hangingPunct="1"/>
            <a:r>
              <a:rPr lang="en-US" b="1" dirty="0"/>
              <a:t>Possible Problems: </a:t>
            </a:r>
            <a:r>
              <a:rPr lang="en-US" dirty="0"/>
              <a:t>None</a:t>
            </a:r>
          </a:p>
          <a:p>
            <a:r>
              <a:rPr lang="en-US" dirty="0"/>
              <a:t>Image Credit:  C:\Users\Juan M. Morales\Documents\</a:t>
            </a:r>
            <a:r>
              <a:rPr lang="en-US" dirty="0" err="1"/>
              <a:t>JMMA</a:t>
            </a:r>
            <a:r>
              <a:rPr lang="en-US" dirty="0"/>
              <a:t>\ATSSA\TIA course\TIA 2010\TIA Workshops\Workshop 2 Photos\emailingimg_0810_jpgimg_0811_jpgimg_0812_jpgimg_0813\IMG_0813.JPG</a:t>
            </a:r>
          </a:p>
        </p:txBody>
      </p:sp>
      <p:sp>
        <p:nvSpPr>
          <p:cNvPr id="37892" name="Slide Number Placeholder 3"/>
          <p:cNvSpPr>
            <a:spLocks noGrp="1"/>
          </p:cNvSpPr>
          <p:nvPr>
            <p:ph type="sldNum" sz="quarter" idx="5"/>
          </p:nvPr>
        </p:nvSpPr>
        <p:spPr>
          <a:noFill/>
        </p:spPr>
        <p:txBody>
          <a:bodyPr/>
          <a:lstStyle/>
          <a:p>
            <a:fld id="{856D3077-1BCC-4D0E-818E-400E7F4802A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Let’s go over the requirements and conditions for this project: 1. Crews need access to at least half of the 1,000 foot long bridge at all times, 2) If the bridge is to remain open to traffic for any portion of the project duration, the traffic control plan includes a temporary signal at the east end of the bridge.</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38916" name="Slide Number Placeholder 3"/>
          <p:cNvSpPr>
            <a:spLocks noGrp="1"/>
          </p:cNvSpPr>
          <p:nvPr>
            <p:ph type="sldNum" sz="quarter" idx="5"/>
          </p:nvPr>
        </p:nvSpPr>
        <p:spPr>
          <a:noFill/>
        </p:spPr>
        <p:txBody>
          <a:bodyPr/>
          <a:lstStyle/>
          <a:p>
            <a:fld id="{8074C95C-38E8-41C7-9F7C-49DDCA736FC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3) </a:t>
            </a:r>
            <a:r>
              <a:rPr lang="en-US"/>
              <a:t>The nearest alternate route that crosses the river is more than 10 miles away, but the network around the site includes mainly four lane divided and undivided highways with large spare capacity. 4) There is a Tennessee Valley Authority (TVA) power plant within a quarter of a mile of the area, and a railroad runs underneath the bridge next to the waterway</a:t>
            </a:r>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39940" name="Slide Number Placeholder 3"/>
          <p:cNvSpPr>
            <a:spLocks noGrp="1"/>
          </p:cNvSpPr>
          <p:nvPr>
            <p:ph type="sldNum" sz="quarter" idx="5"/>
          </p:nvPr>
        </p:nvSpPr>
        <p:spPr>
          <a:noFill/>
        </p:spPr>
        <p:txBody>
          <a:bodyPr/>
          <a:lstStyle/>
          <a:p>
            <a:fld id="{F9143BB6-F48B-4CF4-AE4D-4E25D4F475D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5) </a:t>
            </a:r>
            <a:r>
              <a:rPr lang="en-US"/>
              <a:t>The bridge provides access between two population centers, one of which is a major generator of home-based work trips. 6) The Annual Average Daily Traffic (AADT) for SR-170 is 14,700 vehicles per day.</a:t>
            </a:r>
          </a:p>
          <a:p>
            <a:pPr eaLnBrk="1" hangingPunct="1"/>
            <a:r>
              <a:rPr lang="en-US" b="1"/>
              <a:t>Suggested Questions: </a:t>
            </a:r>
            <a:r>
              <a:rPr lang="en-US"/>
              <a:t>What is AADT?</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0964" name="Slide Number Placeholder 3"/>
          <p:cNvSpPr>
            <a:spLocks noGrp="1"/>
          </p:cNvSpPr>
          <p:nvPr>
            <p:ph type="sldNum" sz="quarter" idx="5"/>
          </p:nvPr>
        </p:nvSpPr>
        <p:spPr>
          <a:noFill/>
        </p:spPr>
        <p:txBody>
          <a:bodyPr/>
          <a:lstStyle/>
          <a:p>
            <a:fld id="{25A1062F-1BF2-4482-8C89-B43D2456393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pPr eaLnBrk="1" hangingPunct="1"/>
            <a:r>
              <a:rPr lang="en-US" b="1"/>
              <a:t>Key Message: </a:t>
            </a:r>
            <a:r>
              <a:rPr lang="en-US"/>
              <a:t>Introduce Workshop 2</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Let’s go over the questions that you need to address and answer as a group: 1) From the planning perspective, brainstorm on ideas for carrying out this project and list the challenges associated with users of the facility.  List as many options as possible for managing traffic during this project and the pros and cons of each, and describe any constructability issues to consider</a:t>
            </a:r>
            <a:r>
              <a:rPr lang="en-US" i="1"/>
              <a:t>.</a:t>
            </a:r>
            <a:endParaRPr lang="en-US"/>
          </a:p>
          <a:p>
            <a:pPr eaLnBrk="1" hangingPunct="1"/>
            <a:r>
              <a:rPr lang="en-US" b="1"/>
              <a:t>Suggested Questions: </a:t>
            </a:r>
            <a:r>
              <a:rPr lang="en-US"/>
              <a:t>None</a:t>
            </a:r>
          </a:p>
          <a:p>
            <a:pPr eaLnBrk="1" hangingPunct="1"/>
            <a:r>
              <a:rPr lang="en-US" b="1"/>
              <a:t>Additional Information: </a:t>
            </a:r>
            <a:r>
              <a:rPr lang="en-US"/>
              <a:t>Refer to handout.</a:t>
            </a:r>
            <a:endParaRPr lang="en-US" b="1"/>
          </a:p>
          <a:p>
            <a:pPr eaLnBrk="1" hangingPunct="1"/>
            <a:r>
              <a:rPr lang="en-US" b="1"/>
              <a:t>Possible Problems: </a:t>
            </a:r>
            <a:r>
              <a:rPr lang="en-US"/>
              <a:t>None</a:t>
            </a:r>
          </a:p>
          <a:p>
            <a:endParaRPr lang="en-US"/>
          </a:p>
        </p:txBody>
      </p:sp>
      <p:sp>
        <p:nvSpPr>
          <p:cNvPr id="41988" name="Slide Number Placeholder 3"/>
          <p:cNvSpPr>
            <a:spLocks noGrp="1"/>
          </p:cNvSpPr>
          <p:nvPr>
            <p:ph type="sldNum" sz="quarter" idx="5"/>
          </p:nvPr>
        </p:nvSpPr>
        <p:spPr>
          <a:noFill/>
        </p:spPr>
        <p:txBody>
          <a:bodyPr/>
          <a:lstStyle/>
          <a:p>
            <a:fld id="{ABDCD3A2-8DDB-4F92-B758-301F53F575E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7056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i="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70" name="Rectangle 46"/>
          <p:cNvSpPr>
            <a:spLocks noGrp="1" noChangeArrowheads="1"/>
          </p:cNvSpPr>
          <p:nvPr>
            <p:ph type="title"/>
          </p:nvPr>
        </p:nvSpPr>
        <p:spPr bwMode="auto">
          <a:xfrm>
            <a:off x="0" y="0"/>
            <a:ext cx="9144000" cy="1143000"/>
          </a:xfrm>
          <a:prstGeom prst="rect">
            <a:avLst/>
          </a:prstGeom>
          <a:noFill/>
          <a:ln w="9525">
            <a:no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47"/>
          <p:cNvSpPr>
            <a:spLocks noGrp="1" noChangeArrowheads="1"/>
          </p:cNvSpPr>
          <p:nvPr>
            <p:ph type="body" idx="1"/>
          </p:nvPr>
        </p:nvSpPr>
        <p:spPr bwMode="auto">
          <a:xfrm>
            <a:off x="381000" y="1524000"/>
            <a:ext cx="8458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74" name="Text Box 50"/>
          <p:cNvSpPr txBox="1">
            <a:spLocks noChangeArrowheads="1"/>
          </p:cNvSpPr>
          <p:nvPr userDrawn="1"/>
        </p:nvSpPr>
        <p:spPr bwMode="auto">
          <a:xfrm>
            <a:off x="7920038" y="6281738"/>
            <a:ext cx="796925" cy="461962"/>
          </a:xfrm>
          <a:prstGeom prst="rect">
            <a:avLst/>
          </a:prstGeom>
          <a:noFill/>
          <a:ln w="9525">
            <a:noFill/>
            <a:miter lim="800000"/>
            <a:headEnd/>
            <a:tailEnd/>
          </a:ln>
          <a:effectLst/>
        </p:spPr>
        <p:txBody>
          <a:bodyPr wrap="none">
            <a:spAutoFit/>
          </a:bodyPr>
          <a:lstStyle/>
          <a:p>
            <a:pPr>
              <a:defRPr/>
            </a:pPr>
            <a:r>
              <a:rPr lang="en-US" sz="2400" dirty="0">
                <a:latin typeface="Calibri" pitchFamily="34" charset="0"/>
              </a:rPr>
              <a:t>7-</a:t>
            </a:r>
            <a:fld id="{0235D72D-7315-45F7-8D3E-ADF7E78AB711}" type="slidenum">
              <a:rPr lang="en-US" sz="2400">
                <a:latin typeface="Calibri" pitchFamily="34" charset="0"/>
              </a:rPr>
              <a:pPr>
                <a:defRPr/>
              </a:pPr>
              <a:t>‹#›</a:t>
            </a:fld>
            <a:endParaRPr lang="en-US" sz="2400" dirty="0">
              <a:latin typeface="Calibri" pitchFamily="34" charset="0"/>
            </a:endParaRPr>
          </a:p>
        </p:txBody>
      </p:sp>
      <p:pic>
        <p:nvPicPr>
          <p:cNvPr id="1030" name="Picture 54" descr="Border 483"/>
          <p:cNvPicPr>
            <a:picLocks noChangeAspect="1" noChangeArrowheads="1"/>
          </p:cNvPicPr>
          <p:nvPr userDrawn="1"/>
        </p:nvPicPr>
        <p:blipFill>
          <a:blip r:embed="rId14"/>
          <a:srcRect/>
          <a:stretch>
            <a:fillRect/>
          </a:stretch>
        </p:blipFill>
        <p:spPr bwMode="auto">
          <a:xfrm>
            <a:off x="0" y="1366838"/>
            <a:ext cx="9144000" cy="309562"/>
          </a:xfrm>
          <a:prstGeom prst="rect">
            <a:avLst/>
          </a:prstGeom>
          <a:noFill/>
          <a:ln w="9525">
            <a:noFill/>
            <a:miter lim="800000"/>
            <a:headEnd/>
            <a:tailEnd/>
          </a:ln>
        </p:spPr>
      </p:pic>
      <p:sp>
        <p:nvSpPr>
          <p:cNvPr id="8" name="Rounded Rectangle 7"/>
          <p:cNvSpPr/>
          <p:nvPr userDrawn="1"/>
        </p:nvSpPr>
        <p:spPr bwMode="auto">
          <a:xfrm>
            <a:off x="152400" y="12192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dirty="0">
              <a:latin typeface="Calibri" pitchFamily="34" charset="0"/>
            </a:endParaRPr>
          </a:p>
        </p:txBody>
      </p:sp>
      <p:pic>
        <p:nvPicPr>
          <p:cNvPr id="2" name="Picture 1">
            <a:extLst>
              <a:ext uri="{FF2B5EF4-FFF2-40B4-BE49-F238E27FC236}">
                <a16:creationId xmlns:a16="http://schemas.microsoft.com/office/drawing/2014/main" id="{217C2710-916F-35E2-DDF7-A2165A8BDE02}"/>
              </a:ext>
            </a:extLst>
          </p:cNvPr>
          <p:cNvPicPr>
            <a:picLocks noChangeAspect="1" noChangeArrowheads="1"/>
          </p:cNvPicPr>
          <p:nvPr userDrawn="1"/>
        </p:nvPicPr>
        <p:blipFill>
          <a:blip r:embed="rId15" cstate="print"/>
          <a:srcRect r="59525" b="61905"/>
          <a:stretch>
            <a:fillRect/>
          </a:stretch>
        </p:blipFill>
        <p:spPr bwMode="auto">
          <a:xfrm>
            <a:off x="1685026" y="6030686"/>
            <a:ext cx="566738" cy="533400"/>
          </a:xfrm>
          <a:prstGeom prst="rect">
            <a:avLst/>
          </a:prstGeom>
          <a:noFill/>
          <a:ln w="9525">
            <a:noFill/>
            <a:miter lim="800000"/>
            <a:headEnd/>
            <a:tailEnd/>
          </a:ln>
        </p:spPr>
      </p:pic>
      <p:pic>
        <p:nvPicPr>
          <p:cNvPr id="3" name="Picture 2" descr="ATSSA logo showing a cone within the A and safer roads save lives">
            <a:extLst>
              <a:ext uri="{FF2B5EF4-FFF2-40B4-BE49-F238E27FC236}">
                <a16:creationId xmlns:a16="http://schemas.microsoft.com/office/drawing/2014/main" id="{7C200FD8-3DDB-990F-9E03-15B438784E68}"/>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57200" y="6118653"/>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70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eaLnBrk="0" fontAlgn="base" hangingPunct="0">
        <a:spcBef>
          <a:spcPct val="0"/>
        </a:spcBef>
        <a:spcAft>
          <a:spcPct val="0"/>
        </a:spcAft>
        <a:defRPr sz="4000" b="1" i="1">
          <a:solidFill>
            <a:srgbClr val="C00000"/>
          </a:solidFill>
          <a:latin typeface="Calibri" pitchFamily="34" charset="0"/>
          <a:ea typeface="+mj-ea"/>
          <a:cs typeface="+mj-cs"/>
        </a:defRPr>
      </a:lvl1pPr>
      <a:lvl2pPr algn="ctr" rtl="0" eaLnBrk="0" fontAlgn="base" hangingPunct="0">
        <a:spcBef>
          <a:spcPct val="0"/>
        </a:spcBef>
        <a:spcAft>
          <a:spcPct val="0"/>
        </a:spcAft>
        <a:defRPr sz="4000" b="1" i="1">
          <a:solidFill>
            <a:srgbClr val="C00000"/>
          </a:solidFill>
          <a:latin typeface="Calibri" pitchFamily="34" charset="0"/>
        </a:defRPr>
      </a:lvl2pPr>
      <a:lvl3pPr algn="ctr" rtl="0" eaLnBrk="0" fontAlgn="base" hangingPunct="0">
        <a:spcBef>
          <a:spcPct val="0"/>
        </a:spcBef>
        <a:spcAft>
          <a:spcPct val="0"/>
        </a:spcAft>
        <a:defRPr sz="4000" b="1" i="1">
          <a:solidFill>
            <a:srgbClr val="C00000"/>
          </a:solidFill>
          <a:latin typeface="Calibri" pitchFamily="34" charset="0"/>
        </a:defRPr>
      </a:lvl3pPr>
      <a:lvl4pPr algn="ctr" rtl="0" eaLnBrk="0" fontAlgn="base" hangingPunct="0">
        <a:spcBef>
          <a:spcPct val="0"/>
        </a:spcBef>
        <a:spcAft>
          <a:spcPct val="0"/>
        </a:spcAft>
        <a:defRPr sz="4000" b="1" i="1">
          <a:solidFill>
            <a:srgbClr val="C00000"/>
          </a:solidFill>
          <a:latin typeface="Calibri" pitchFamily="34" charset="0"/>
        </a:defRPr>
      </a:lvl4pPr>
      <a:lvl5pPr algn="ctr" rtl="0" eaLnBrk="0" fontAlgn="base" hangingPunct="0">
        <a:spcBef>
          <a:spcPct val="0"/>
        </a:spcBef>
        <a:spcAft>
          <a:spcPct val="0"/>
        </a:spcAft>
        <a:defRPr sz="40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p:titleStyle>
    <p:bodyStyle>
      <a:lvl1pPr marL="342900" indent="-342900" algn="l" rtl="0" eaLnBrk="0" fontAlgn="base" hangingPunct="0">
        <a:spcBef>
          <a:spcPct val="20000"/>
        </a:spcBef>
        <a:spcAft>
          <a:spcPct val="0"/>
        </a:spcAft>
        <a:buSzPct val="90000"/>
        <a:buBlip>
          <a:blip r:embed="rId17"/>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17"/>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17"/>
        </a:buBlip>
        <a:defRPr sz="3200">
          <a:solidFill>
            <a:schemeClr val="tx1"/>
          </a:solidFill>
          <a:latin typeface="+mn-lt"/>
        </a:defRPr>
      </a:lvl6pPr>
      <a:lvl7pPr marL="2971800" indent="-228600" algn="l" rtl="0" fontAlgn="base">
        <a:spcBef>
          <a:spcPct val="20000"/>
        </a:spcBef>
        <a:spcAft>
          <a:spcPct val="0"/>
        </a:spcAft>
        <a:buSzPct val="90000"/>
        <a:buBlip>
          <a:blip r:embed="rId17"/>
        </a:buBlip>
        <a:defRPr sz="3200">
          <a:solidFill>
            <a:schemeClr val="tx1"/>
          </a:solidFill>
          <a:latin typeface="+mn-lt"/>
        </a:defRPr>
      </a:lvl7pPr>
      <a:lvl8pPr marL="3429000" indent="-228600" algn="l" rtl="0" fontAlgn="base">
        <a:spcBef>
          <a:spcPct val="20000"/>
        </a:spcBef>
        <a:spcAft>
          <a:spcPct val="0"/>
        </a:spcAft>
        <a:buSzPct val="90000"/>
        <a:buBlip>
          <a:blip r:embed="rId17"/>
        </a:buBlip>
        <a:defRPr sz="3200">
          <a:solidFill>
            <a:schemeClr val="tx1"/>
          </a:solidFill>
          <a:latin typeface="+mn-lt"/>
        </a:defRPr>
      </a:lvl8pPr>
      <a:lvl9pPr marL="3886200" indent="-228600" algn="l" rtl="0" fontAlgn="base">
        <a:spcBef>
          <a:spcPct val="20000"/>
        </a:spcBef>
        <a:spcAft>
          <a:spcPct val="0"/>
        </a:spcAft>
        <a:buSzPct val="90000"/>
        <a:buBlip>
          <a:blip r:embed="rId17"/>
        </a:buBlip>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0"/>
            <a:ext cx="9144000" cy="121920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Work Zone Traffic</a:t>
            </a:r>
            <a:r>
              <a:rPr kumimoji="0" lang="en-US" sz="4400" b="1" u="none" strike="noStrike" kern="0" cap="none" spc="0" normalizeH="0" noProof="0" dirty="0">
                <a:ln>
                  <a:noFill/>
                </a:ln>
                <a:solidFill>
                  <a:srgbClr val="C00000"/>
                </a:solidFill>
                <a:effectLst/>
                <a:uLnTx/>
                <a:uFillTx/>
                <a:latin typeface="Calibri" pitchFamily="34" charset="0"/>
                <a:ea typeface="+mj-ea"/>
                <a:cs typeface="+mj-cs"/>
              </a:rPr>
              <a:t> </a:t>
            </a: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Impact Analysis</a:t>
            </a:r>
          </a:p>
        </p:txBody>
      </p:sp>
      <p:sp>
        <p:nvSpPr>
          <p:cNvPr id="123907" name="Rectangle 1027"/>
          <p:cNvSpPr>
            <a:spLocks noGrp="1" noChangeArrowheads="1"/>
          </p:cNvSpPr>
          <p:nvPr>
            <p:ph type="title"/>
          </p:nvPr>
        </p:nvSpPr>
        <p:spPr>
          <a:xfrm>
            <a:off x="4953000" y="1981200"/>
            <a:ext cx="3962400" cy="2133600"/>
          </a:xfrm>
        </p:spPr>
        <p:txBody>
          <a:bodyPr/>
          <a:lstStyle/>
          <a:p>
            <a:pPr eaLnBrk="1" hangingPunct="1">
              <a:defRPr/>
            </a:pPr>
            <a:r>
              <a:rPr lang="en-US" sz="4800" i="0" dirty="0">
                <a:effectLst>
                  <a:outerShdw blurRad="38100" dist="38100" dir="2700000" algn="tl">
                    <a:srgbClr val="000000">
                      <a:alpha val="43137"/>
                    </a:srgbClr>
                  </a:outerShdw>
                </a:effectLst>
              </a:rPr>
              <a:t>-MODULE 7-</a:t>
            </a:r>
            <a:br>
              <a:rPr lang="en-US" sz="4800" i="0" dirty="0">
                <a:effectLst>
                  <a:outerShdw blurRad="38100" dist="38100" dir="2700000" algn="tl">
                    <a:srgbClr val="000000">
                      <a:alpha val="43137"/>
                    </a:srgbClr>
                  </a:outerShdw>
                </a:effectLst>
              </a:rPr>
            </a:br>
            <a:r>
              <a:rPr lang="en-US" sz="4800" i="0" dirty="0">
                <a:effectLst>
                  <a:outerShdw blurRad="38100" dist="38100" dir="2700000" algn="tl">
                    <a:srgbClr val="000000">
                      <a:alpha val="43137"/>
                    </a:srgbClr>
                  </a:outerShdw>
                </a:effectLst>
              </a:rPr>
              <a:t>Workshop 2</a:t>
            </a:r>
            <a:br>
              <a:rPr lang="en-US" sz="4800" i="0" dirty="0">
                <a:effectLst>
                  <a:outerShdw blurRad="38100" dist="38100" dir="2700000" algn="tl">
                    <a:srgbClr val="000000">
                      <a:alpha val="43137"/>
                    </a:srgbClr>
                  </a:outerShdw>
                </a:effectLst>
              </a:rPr>
            </a:br>
            <a:endParaRPr lang="en-US" b="0" i="0" dirty="0">
              <a:effectLst>
                <a:outerShdw blurRad="38100" dist="38100" dir="2700000" algn="tl">
                  <a:srgbClr val="000000">
                    <a:alpha val="43137"/>
                  </a:srgbClr>
                </a:outerShdw>
              </a:effectLst>
            </a:endParaRPr>
          </a:p>
        </p:txBody>
      </p:sp>
      <p:pic>
        <p:nvPicPr>
          <p:cNvPr id="5" name="Picture 4"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752600"/>
            <a:ext cx="4572000" cy="4004314"/>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4F2FFA09-FD32-A84A-0F33-CA7264DF6F0C}"/>
              </a:ext>
            </a:extLst>
          </p:cNvPr>
          <p:cNvSpPr/>
          <p:nvPr/>
        </p:nvSpPr>
        <p:spPr>
          <a:xfrm>
            <a:off x="3842138" y="57912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 2</a:t>
            </a:r>
          </a:p>
        </p:txBody>
      </p:sp>
      <p:sp>
        <p:nvSpPr>
          <p:cNvPr id="12291" name="Content Placeholder 2"/>
          <p:cNvSpPr>
            <a:spLocks noGrp="1"/>
          </p:cNvSpPr>
          <p:nvPr>
            <p:ph idx="1"/>
          </p:nvPr>
        </p:nvSpPr>
        <p:spPr/>
        <p:txBody>
          <a:bodyPr/>
          <a:lstStyle/>
          <a:p>
            <a:r>
              <a:rPr lang="en-US" dirty="0"/>
              <a:t>List the stakeholders that could potentially be affected by the project and would need to be included in a pre-construction meeting</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 3</a:t>
            </a:r>
          </a:p>
        </p:txBody>
      </p:sp>
      <p:sp>
        <p:nvSpPr>
          <p:cNvPr id="13315" name="Content Placeholder 2"/>
          <p:cNvSpPr>
            <a:spLocks noGrp="1"/>
          </p:cNvSpPr>
          <p:nvPr>
            <p:ph idx="1"/>
          </p:nvPr>
        </p:nvSpPr>
        <p:spPr/>
        <p:txBody>
          <a:bodyPr/>
          <a:lstStyle/>
          <a:p>
            <a:r>
              <a:rPr lang="en-US"/>
              <a:t>List the types of traffic analysis tools that could be used to analyze potential impacts and the associated data and information needs for each tool.  Describe the analysis level (macro, meso, micro), the type of tool that could be used, the data requirements, and the benefits to the decision-making process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 4, Part I</a:t>
            </a:r>
          </a:p>
        </p:txBody>
      </p:sp>
      <p:sp>
        <p:nvSpPr>
          <p:cNvPr id="14339" name="Content Placeholder 2"/>
          <p:cNvSpPr>
            <a:spLocks noGrp="1"/>
          </p:cNvSpPr>
          <p:nvPr>
            <p:ph idx="1"/>
          </p:nvPr>
        </p:nvSpPr>
        <p:spPr/>
        <p:txBody>
          <a:bodyPr/>
          <a:lstStyle/>
          <a:p>
            <a:r>
              <a:rPr lang="en-US"/>
              <a:t>A model estimated the total departure volumes at a temporary signal for one approach to the bridge.  Given the data estimates shown in the table shown, determine the queue length for each time period and estimate the maximum queue in feet (Assume 25 feet from front bumper to front bumper for spacing of vehicles in the queue)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 4, Part II</a:t>
            </a:r>
          </a:p>
        </p:txBody>
      </p:sp>
      <p:sp>
        <p:nvSpPr>
          <p:cNvPr id="15363" name="Content Placeholder 2"/>
          <p:cNvSpPr>
            <a:spLocks noGrp="1"/>
          </p:cNvSpPr>
          <p:nvPr>
            <p:ph idx="1"/>
          </p:nvPr>
        </p:nvSpPr>
        <p:spPr/>
        <p:txBody>
          <a:bodyPr/>
          <a:lstStyle/>
          <a:p>
            <a:r>
              <a:rPr lang="en-US"/>
              <a:t>Given the provided data for a signalized intersection approaching the work zone, calculate the queue length for each time period and the maximum delay.  Use the chart below to plot arrivals and departures by time period.  Assume 25 feet from front bumper to front bumper for spacing of vehicles in the queue</a:t>
            </a:r>
          </a:p>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736058954"/>
              </p:ext>
            </p:extLst>
          </p:nvPr>
        </p:nvGraphicFramePr>
        <p:xfrm>
          <a:off x="0" y="304800"/>
          <a:ext cx="9144002" cy="6217920"/>
        </p:xfrm>
        <a:graphic>
          <a:graphicData uri="http://schemas.openxmlformats.org/drawingml/2006/table">
            <a:tbl>
              <a:tblPr firstRow="1"/>
              <a:tblGrid>
                <a:gridCol w="9906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233772">
                  <a:extLst>
                    <a:ext uri="{9D8B030D-6E8A-4147-A177-3AD203B41FA5}">
                      <a16:colId xmlns:a16="http://schemas.microsoft.com/office/drawing/2014/main" val="20003"/>
                    </a:ext>
                  </a:extLst>
                </a:gridCol>
                <a:gridCol w="1509428">
                  <a:extLst>
                    <a:ext uri="{9D8B030D-6E8A-4147-A177-3AD203B41FA5}">
                      <a16:colId xmlns:a16="http://schemas.microsoft.com/office/drawing/2014/main" val="20004"/>
                    </a:ext>
                  </a:extLst>
                </a:gridCol>
                <a:gridCol w="1554687">
                  <a:extLst>
                    <a:ext uri="{9D8B030D-6E8A-4147-A177-3AD203B41FA5}">
                      <a16:colId xmlns:a16="http://schemas.microsoft.com/office/drawing/2014/main" val="20005"/>
                    </a:ext>
                  </a:extLst>
                </a:gridCol>
                <a:gridCol w="1645715">
                  <a:extLst>
                    <a:ext uri="{9D8B030D-6E8A-4147-A177-3AD203B41FA5}">
                      <a16:colId xmlns:a16="http://schemas.microsoft.com/office/drawing/2014/main" val="20006"/>
                    </a:ext>
                  </a:extLst>
                </a:gridCol>
              </a:tblGrid>
              <a:tr h="571500">
                <a:tc>
                  <a:txBody>
                    <a:bodyPr/>
                    <a:lstStyle/>
                    <a:p>
                      <a:pPr marL="0" marR="0" algn="ctr">
                        <a:spcBef>
                          <a:spcPts val="0"/>
                        </a:spcBef>
                        <a:spcAft>
                          <a:spcPts val="0"/>
                        </a:spcAft>
                      </a:pPr>
                      <a:r>
                        <a:rPr lang="en-US" sz="2400" dirty="0">
                          <a:latin typeface="Times New Roman"/>
                          <a:ea typeface="Times New Roman"/>
                          <a:cs typeface="Times New Roman"/>
                        </a:rPr>
                        <a:t>T (min)</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err="1">
                          <a:latin typeface="Times New Roman"/>
                          <a:ea typeface="Times New Roman"/>
                          <a:cs typeface="Times New Roman"/>
                        </a:rPr>
                        <a:t>Arri-vals</a:t>
                      </a:r>
                      <a:endParaRPr lang="en-US" sz="2400"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err="1">
                          <a:latin typeface="Times New Roman"/>
                          <a:ea typeface="Times New Roman"/>
                          <a:cs typeface="Times New Roman"/>
                        </a:rPr>
                        <a:t>Depar-tures</a:t>
                      </a:r>
                      <a:endParaRPr lang="en-US" sz="2400"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latin typeface="Times New Roman"/>
                          <a:ea typeface="Times New Roman"/>
                          <a:cs typeface="Times New Roman"/>
                        </a:rPr>
                        <a:t>Queue</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Total </a:t>
                      </a:r>
                      <a:r>
                        <a:rPr lang="en-US" sz="2400" dirty="0" err="1">
                          <a:latin typeface="Times New Roman"/>
                          <a:ea typeface="Times New Roman"/>
                          <a:cs typeface="Times New Roman"/>
                        </a:rPr>
                        <a:t>Depar-tures</a:t>
                      </a:r>
                      <a:endParaRPr lang="en-US" sz="2400"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Total Demand/ Arrivals</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Queue Length (ft)</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71500">
                <a:tc>
                  <a:txBody>
                    <a:bodyPr/>
                    <a:lstStyle/>
                    <a:p>
                      <a:pPr marL="0" marR="0" algn="ctr">
                        <a:spcBef>
                          <a:spcPts val="0"/>
                        </a:spcBef>
                        <a:spcAft>
                          <a:spcPts val="0"/>
                        </a:spcAft>
                      </a:pPr>
                      <a:r>
                        <a:rPr lang="en-US" sz="2800" b="1" dirty="0">
                          <a:latin typeface="Times New Roman"/>
                          <a:ea typeface="Times New Roman"/>
                          <a:cs typeface="Times New Roman"/>
                        </a:rPr>
                        <a:t>0</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0</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0</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1500">
                <a:tc>
                  <a:txBody>
                    <a:bodyPr/>
                    <a:lstStyle/>
                    <a:p>
                      <a:pPr marL="0" marR="0" algn="ctr">
                        <a:spcBef>
                          <a:spcPts val="0"/>
                        </a:spcBef>
                        <a:spcAft>
                          <a:spcPts val="0"/>
                        </a:spcAft>
                      </a:pPr>
                      <a:r>
                        <a:rPr lang="en-US" sz="2800" b="1" dirty="0">
                          <a:latin typeface="Times New Roman"/>
                          <a:ea typeface="Times New Roman"/>
                          <a:cs typeface="Times New Roman"/>
                        </a:rPr>
                        <a:t>1</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2</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1500">
                <a:tc>
                  <a:txBody>
                    <a:bodyPr/>
                    <a:lstStyle/>
                    <a:p>
                      <a:pPr marL="0" marR="0" algn="ctr">
                        <a:spcBef>
                          <a:spcPts val="0"/>
                        </a:spcBef>
                        <a:spcAft>
                          <a:spcPts val="0"/>
                        </a:spcAft>
                      </a:pPr>
                      <a:r>
                        <a:rPr lang="en-US" sz="2800" b="1">
                          <a:latin typeface="Times New Roman"/>
                          <a:ea typeface="Times New Roman"/>
                          <a:cs typeface="Times New Roman"/>
                        </a:rPr>
                        <a:t>2</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2</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71500">
                <a:tc>
                  <a:txBody>
                    <a:bodyPr/>
                    <a:lstStyle/>
                    <a:p>
                      <a:pPr marL="0" marR="0" algn="ctr">
                        <a:spcBef>
                          <a:spcPts val="0"/>
                        </a:spcBef>
                        <a:spcAft>
                          <a:spcPts val="0"/>
                        </a:spcAft>
                      </a:pPr>
                      <a:r>
                        <a:rPr lang="en-US" sz="2800" b="1">
                          <a:latin typeface="Times New Roman"/>
                          <a:ea typeface="Times New Roman"/>
                          <a:cs typeface="Times New Roman"/>
                        </a:rPr>
                        <a:t>3</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a:latin typeface="Times New Roman"/>
                          <a:ea typeface="Times New Roman"/>
                          <a:cs typeface="Times New Roman"/>
                        </a:rPr>
                        <a:t>2</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71500">
                <a:tc>
                  <a:txBody>
                    <a:bodyPr/>
                    <a:lstStyle/>
                    <a:p>
                      <a:pPr marL="0" marR="0" algn="ctr">
                        <a:spcBef>
                          <a:spcPts val="0"/>
                        </a:spcBef>
                        <a:spcAft>
                          <a:spcPts val="0"/>
                        </a:spcAft>
                      </a:pPr>
                      <a:r>
                        <a:rPr lang="en-US" sz="2800" b="1">
                          <a:latin typeface="Times New Roman"/>
                          <a:ea typeface="Times New Roman"/>
                          <a:cs typeface="Times New Roman"/>
                        </a:rPr>
                        <a:t>4</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a:latin typeface="Times New Roman"/>
                          <a:ea typeface="Times New Roman"/>
                          <a:cs typeface="Times New Roman"/>
                        </a:rPr>
                        <a:t>2</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71500">
                <a:tc>
                  <a:txBody>
                    <a:bodyPr/>
                    <a:lstStyle/>
                    <a:p>
                      <a:pPr marL="0" marR="0" algn="ctr">
                        <a:spcBef>
                          <a:spcPts val="0"/>
                        </a:spcBef>
                        <a:spcAft>
                          <a:spcPts val="0"/>
                        </a:spcAft>
                      </a:pPr>
                      <a:r>
                        <a:rPr lang="en-US" sz="2800" b="1" dirty="0">
                          <a:latin typeface="Times New Roman"/>
                          <a:ea typeface="Times New Roman"/>
                          <a:cs typeface="Times New Roman"/>
                        </a:rPr>
                        <a:t>5</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2</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 name="Google Shape;74;p1">
            <a:extLst>
              <a:ext uri="{FF2B5EF4-FFF2-40B4-BE49-F238E27FC236}">
                <a16:creationId xmlns:a16="http://schemas.microsoft.com/office/drawing/2014/main" id="{EE0CC10D-7E72-ED03-FAC3-FD4E8E8033DC}"/>
              </a:ext>
            </a:extLst>
          </p:cNvPr>
          <p:cNvSpPr/>
          <p:nvPr/>
        </p:nvSpPr>
        <p:spPr>
          <a:xfrm>
            <a:off x="8001000" y="6611819"/>
            <a:ext cx="13394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Source: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1522986636"/>
              </p:ext>
            </p:extLst>
          </p:nvPr>
        </p:nvGraphicFramePr>
        <p:xfrm>
          <a:off x="0" y="1112838"/>
          <a:ext cx="9144002" cy="5364480"/>
        </p:xfrm>
        <a:graphic>
          <a:graphicData uri="http://schemas.openxmlformats.org/drawingml/2006/table">
            <a:tbl>
              <a:tblPr firstRow="1"/>
              <a:tblGrid>
                <a:gridCol w="9906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233772">
                  <a:extLst>
                    <a:ext uri="{9D8B030D-6E8A-4147-A177-3AD203B41FA5}">
                      <a16:colId xmlns:a16="http://schemas.microsoft.com/office/drawing/2014/main" val="20003"/>
                    </a:ext>
                  </a:extLst>
                </a:gridCol>
                <a:gridCol w="1433228">
                  <a:extLst>
                    <a:ext uri="{9D8B030D-6E8A-4147-A177-3AD203B41FA5}">
                      <a16:colId xmlns:a16="http://schemas.microsoft.com/office/drawing/2014/main" val="20004"/>
                    </a:ext>
                  </a:extLst>
                </a:gridCol>
                <a:gridCol w="1630887">
                  <a:extLst>
                    <a:ext uri="{9D8B030D-6E8A-4147-A177-3AD203B41FA5}">
                      <a16:colId xmlns:a16="http://schemas.microsoft.com/office/drawing/2014/main" val="20005"/>
                    </a:ext>
                  </a:extLst>
                </a:gridCol>
                <a:gridCol w="1645715">
                  <a:extLst>
                    <a:ext uri="{9D8B030D-6E8A-4147-A177-3AD203B41FA5}">
                      <a16:colId xmlns:a16="http://schemas.microsoft.com/office/drawing/2014/main" val="20006"/>
                    </a:ext>
                  </a:extLst>
                </a:gridCol>
              </a:tblGrid>
              <a:tr h="571500">
                <a:tc>
                  <a:txBody>
                    <a:bodyPr/>
                    <a:lstStyle/>
                    <a:p>
                      <a:pPr marL="0" marR="0" algn="ctr">
                        <a:spcBef>
                          <a:spcPts val="0"/>
                        </a:spcBef>
                        <a:spcAft>
                          <a:spcPts val="0"/>
                        </a:spcAft>
                      </a:pPr>
                      <a:r>
                        <a:rPr lang="en-US" sz="2400" dirty="0">
                          <a:latin typeface="Times New Roman"/>
                          <a:ea typeface="Times New Roman"/>
                          <a:cs typeface="Times New Roman"/>
                        </a:rPr>
                        <a:t>T (min)</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err="1">
                          <a:latin typeface="Times New Roman"/>
                          <a:ea typeface="Times New Roman"/>
                          <a:cs typeface="Times New Roman"/>
                        </a:rPr>
                        <a:t>Arri-vals</a:t>
                      </a:r>
                      <a:endParaRPr lang="en-US" sz="2400"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err="1">
                          <a:latin typeface="Times New Roman"/>
                          <a:ea typeface="Times New Roman"/>
                          <a:cs typeface="Times New Roman"/>
                        </a:rPr>
                        <a:t>Depar-tures</a:t>
                      </a:r>
                      <a:endParaRPr lang="en-US" sz="2400"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Queue</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Total </a:t>
                      </a:r>
                      <a:r>
                        <a:rPr lang="en-US" sz="2400" dirty="0" err="1">
                          <a:latin typeface="Times New Roman"/>
                          <a:ea typeface="Times New Roman"/>
                          <a:cs typeface="Times New Roman"/>
                        </a:rPr>
                        <a:t>Depar-tures</a:t>
                      </a:r>
                      <a:endParaRPr lang="en-US" sz="2400"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Total Demand/ Arrivals</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cs typeface="Times New Roman"/>
                        </a:rPr>
                        <a:t>Queue Length (ft)</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71500">
                <a:tc>
                  <a:txBody>
                    <a:bodyPr/>
                    <a:lstStyle/>
                    <a:p>
                      <a:pPr marL="0" marR="0" algn="ctr">
                        <a:spcBef>
                          <a:spcPts val="0"/>
                        </a:spcBef>
                        <a:spcAft>
                          <a:spcPts val="0"/>
                        </a:spcAft>
                      </a:pPr>
                      <a:r>
                        <a:rPr lang="en-US" sz="2800" b="1" dirty="0">
                          <a:latin typeface="Times New Roman"/>
                          <a:ea typeface="Times New Roman"/>
                          <a:cs typeface="Times New Roman"/>
                        </a:rPr>
                        <a:t>6</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a:latin typeface="Times New Roman"/>
                          <a:ea typeface="Times New Roman"/>
                          <a:cs typeface="Times New Roman"/>
                        </a:rPr>
                        <a:t>1</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1500">
                <a:tc>
                  <a:txBody>
                    <a:bodyPr/>
                    <a:lstStyle/>
                    <a:p>
                      <a:pPr marL="0" marR="0" algn="ctr">
                        <a:spcBef>
                          <a:spcPts val="0"/>
                        </a:spcBef>
                        <a:spcAft>
                          <a:spcPts val="0"/>
                        </a:spcAft>
                      </a:pPr>
                      <a:r>
                        <a:rPr lang="en-US" sz="2800" b="1">
                          <a:latin typeface="Times New Roman"/>
                          <a:ea typeface="Times New Roman"/>
                          <a:cs typeface="Times New Roman"/>
                        </a:rPr>
                        <a:t>7</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1500">
                <a:tc>
                  <a:txBody>
                    <a:bodyPr/>
                    <a:lstStyle/>
                    <a:p>
                      <a:pPr marL="0" marR="0" algn="ctr">
                        <a:spcBef>
                          <a:spcPts val="0"/>
                        </a:spcBef>
                        <a:spcAft>
                          <a:spcPts val="0"/>
                        </a:spcAft>
                      </a:pPr>
                      <a:r>
                        <a:rPr lang="en-US" sz="2800" b="1">
                          <a:latin typeface="Times New Roman"/>
                          <a:ea typeface="Times New Roman"/>
                          <a:cs typeface="Times New Roman"/>
                        </a:rPr>
                        <a:t>8</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71500">
                <a:tc>
                  <a:txBody>
                    <a:bodyPr/>
                    <a:lstStyle/>
                    <a:p>
                      <a:pPr marL="0" marR="0" algn="ctr">
                        <a:spcBef>
                          <a:spcPts val="0"/>
                        </a:spcBef>
                        <a:spcAft>
                          <a:spcPts val="0"/>
                        </a:spcAft>
                      </a:pPr>
                      <a:r>
                        <a:rPr lang="en-US" sz="2800" b="1">
                          <a:latin typeface="Times New Roman"/>
                          <a:ea typeface="Times New Roman"/>
                          <a:cs typeface="Times New Roman"/>
                        </a:rPr>
                        <a:t>9</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a:latin typeface="Times New Roman"/>
                          <a:ea typeface="Times New Roman"/>
                          <a:cs typeface="Times New Roman"/>
                        </a:rPr>
                        <a:t>1</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71500">
                <a:tc>
                  <a:txBody>
                    <a:bodyPr/>
                    <a:lstStyle/>
                    <a:p>
                      <a:pPr marL="0" marR="0" algn="ctr">
                        <a:spcBef>
                          <a:spcPts val="0"/>
                        </a:spcBef>
                        <a:spcAft>
                          <a:spcPts val="0"/>
                        </a:spcAft>
                      </a:pPr>
                      <a:r>
                        <a:rPr lang="en-US" sz="2800" b="1">
                          <a:latin typeface="Times New Roman"/>
                          <a:ea typeface="Times New Roman"/>
                          <a:cs typeface="Times New Roman"/>
                        </a:rPr>
                        <a:t>10</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a:latin typeface="Times New Roman"/>
                          <a:ea typeface="Times New Roman"/>
                          <a:cs typeface="Times New Roman"/>
                        </a:rPr>
                        <a:t>1</a:t>
                      </a: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800" b="1" dirty="0">
                          <a:latin typeface="Times New Roman"/>
                          <a:ea typeface="Times New Roman"/>
                          <a:cs typeface="Times New Roman"/>
                        </a:rPr>
                        <a:t>1.5</a:t>
                      </a:r>
                    </a:p>
                    <a:p>
                      <a:pPr marL="0" marR="0" algn="ctr">
                        <a:spcBef>
                          <a:spcPts val="0"/>
                        </a:spcBef>
                        <a:spcAft>
                          <a:spcPts val="0"/>
                        </a:spcAft>
                      </a:pPr>
                      <a:endParaRPr lang="en-US" sz="2800" b="1" dirty="0">
                        <a:latin typeface="Times New Roman"/>
                        <a:ea typeface="Times New Roman"/>
                        <a:cs typeface="Times New Roman"/>
                      </a:endParaRPr>
                    </a:p>
                  </a:txBody>
                  <a:tcPr marL="52619" marR="526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900" dirty="0">
                        <a:latin typeface="Times New Roman"/>
                        <a:ea typeface="Times New Roman"/>
                        <a:cs typeface="Times New Roman"/>
                      </a:endParaRPr>
                    </a:p>
                  </a:txBody>
                  <a:tcPr marL="52619" marR="5261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 name="Google Shape;74;p1">
            <a:extLst>
              <a:ext uri="{FF2B5EF4-FFF2-40B4-BE49-F238E27FC236}">
                <a16:creationId xmlns:a16="http://schemas.microsoft.com/office/drawing/2014/main" id="{39702EF0-5CBF-0E48-79CF-0AF9F13C0AE1}"/>
              </a:ext>
            </a:extLst>
          </p:cNvPr>
          <p:cNvSpPr/>
          <p:nvPr/>
        </p:nvSpPr>
        <p:spPr>
          <a:xfrm>
            <a:off x="8001000" y="6611819"/>
            <a:ext cx="13394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Source: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1750" y="0"/>
            <a:ext cx="9175750" cy="5943600"/>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23319BA8-B4CA-BE55-938B-41FB2F68DE54}"/>
              </a:ext>
            </a:extLst>
          </p:cNvPr>
          <p:cNvSpPr/>
          <p:nvPr/>
        </p:nvSpPr>
        <p:spPr>
          <a:xfrm>
            <a:off x="7924800" y="5943600"/>
            <a:ext cx="13394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Source: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 5:</a:t>
            </a:r>
          </a:p>
        </p:txBody>
      </p:sp>
      <p:sp>
        <p:nvSpPr>
          <p:cNvPr id="19459" name="Content Placeholder 2"/>
          <p:cNvSpPr>
            <a:spLocks noGrp="1"/>
          </p:cNvSpPr>
          <p:nvPr>
            <p:ph idx="1"/>
          </p:nvPr>
        </p:nvSpPr>
        <p:spPr/>
        <p:txBody>
          <a:bodyPr/>
          <a:lstStyle/>
          <a:p>
            <a:r>
              <a:rPr lang="en-US"/>
              <a:t>If the maintenance of traffic plan includes partial width construction, calculate the minimum all red time needed to clear traffic from the bridge.  Assume the speed is 45 mph and the total lost time per signal phase is 4.0 seconds</a:t>
            </a:r>
            <a:endParaRPr lang="en-US" b="1" i="1"/>
          </a:p>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dirty="0"/>
              <a:t>Question 6</a:t>
            </a:r>
            <a:endParaRPr lang="en-US" dirty="0"/>
          </a:p>
        </p:txBody>
      </p:sp>
      <p:sp>
        <p:nvSpPr>
          <p:cNvPr id="20483" name="Content Placeholder 2"/>
          <p:cNvSpPr>
            <a:spLocks noGrp="1"/>
          </p:cNvSpPr>
          <p:nvPr>
            <p:ph idx="1"/>
          </p:nvPr>
        </p:nvSpPr>
        <p:spPr/>
        <p:txBody>
          <a:bodyPr/>
          <a:lstStyle/>
          <a:p>
            <a:r>
              <a:rPr lang="en-US" dirty="0"/>
              <a:t>Given the results of question 4, what are some enhancements you would make to the traffic control plan to ensure adequate time for clearance of traffic from the bridge?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2" descr="Actual construction on same two-lane bridge with one lane closed in each direction and message board and trailer mounted portable traffic signals in use"/>
          <p:cNvPicPr>
            <a:picLocks noChangeAspect="1" noChangeArrowheads="1"/>
          </p:cNvPicPr>
          <p:nvPr/>
        </p:nvPicPr>
        <p:blipFill>
          <a:blip r:embed="rId3" cstate="print"/>
          <a:srcRect/>
          <a:stretch>
            <a:fillRect/>
          </a:stretch>
        </p:blipFill>
        <p:spPr bwMode="auto">
          <a:xfrm>
            <a:off x="0" y="0"/>
            <a:ext cx="9144000" cy="6884988"/>
          </a:xfrm>
          <a:prstGeom prst="rect">
            <a:avLst/>
          </a:prstGeom>
          <a:noFill/>
          <a:ln w="9525">
            <a:noFill/>
            <a:miter lim="800000"/>
            <a:headEnd/>
            <a:tailEnd/>
          </a:ln>
        </p:spPr>
      </p:pic>
      <p:sp>
        <p:nvSpPr>
          <p:cNvPr id="5" name="Rounded Rectangular Callout 4" descr="Temporary traffic signal"/>
          <p:cNvSpPr/>
          <p:nvPr/>
        </p:nvSpPr>
        <p:spPr>
          <a:xfrm>
            <a:off x="6477000" y="5486400"/>
            <a:ext cx="2667000" cy="1371600"/>
          </a:xfrm>
          <a:prstGeom prst="wedgeRoundRectCallout">
            <a:avLst>
              <a:gd name="adj1" fmla="val -61230"/>
              <a:gd name="adj2" fmla="val -160238"/>
              <a:gd name="adj3" fmla="val 16667"/>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dirty="0">
                <a:solidFill>
                  <a:schemeClr val="tx1"/>
                </a:solidFill>
                <a:latin typeface="Calibri" pitchFamily="34" charset="0"/>
              </a:rPr>
              <a:t>Temporary traffic signal</a:t>
            </a:r>
          </a:p>
        </p:txBody>
      </p:sp>
      <p:sp>
        <p:nvSpPr>
          <p:cNvPr id="4" name="Google Shape;74;p1">
            <a:extLst>
              <a:ext uri="{FF2B5EF4-FFF2-40B4-BE49-F238E27FC236}">
                <a16:creationId xmlns:a16="http://schemas.microsoft.com/office/drawing/2014/main" id="{128B1E8D-2566-F91F-0973-A76FA9DDAFE8}"/>
              </a:ext>
            </a:extLst>
          </p:cNvPr>
          <p:cNvSpPr/>
          <p:nvPr/>
        </p:nvSpPr>
        <p:spPr>
          <a:xfrm>
            <a:off x="990600" y="64770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bg1"/>
                </a:solidFill>
                <a:latin typeface="Arial" panose="020B0604020202020204" pitchFamily="34" charset="0"/>
                <a:ea typeface="Open Sans"/>
                <a:cs typeface="Arial" panose="020B0604020202020204" pitchFamily="34" charset="0"/>
                <a:sym typeface="Open Sans"/>
              </a:rPr>
              <a:t>Image: FHWA</a:t>
            </a:r>
            <a:endParaRPr sz="1000" dirty="0">
              <a:solidFill>
                <a:schemeClr val="bg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4099" name="Rectangle 3"/>
          <p:cNvSpPr>
            <a:spLocks noGrp="1" noChangeArrowheads="1"/>
          </p:cNvSpPr>
          <p:nvPr>
            <p:ph type="body" idx="1"/>
          </p:nvPr>
        </p:nvSpPr>
        <p:spPr>
          <a:xfrm>
            <a:off x="457200" y="1828800"/>
            <a:ext cx="8382000" cy="4343400"/>
          </a:xfrm>
        </p:spPr>
        <p:txBody>
          <a:bodyPr/>
          <a:lstStyle/>
          <a:p>
            <a:r>
              <a:rPr lang="en-US"/>
              <a:t>Complete and discuss Workshop 2</a:t>
            </a:r>
          </a:p>
          <a:p>
            <a:pPr lvl="1"/>
            <a:endParaRPr 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938" name="Rectangle 2"/>
          <p:cNvSpPr>
            <a:spLocks noGrp="1" noChangeArrowheads="1"/>
          </p:cNvSpPr>
          <p:nvPr>
            <p:ph type="title"/>
          </p:nvPr>
        </p:nvSpPr>
        <p:spPr/>
        <p:txBody>
          <a:bodyPr/>
          <a:lstStyle/>
          <a:p>
            <a:pPr eaLnBrk="1" hangingPunct="1">
              <a:defRPr/>
            </a:pPr>
            <a:r>
              <a:rPr lang="en-US" dirty="0"/>
              <a:t>Module Recap</a:t>
            </a:r>
          </a:p>
        </p:txBody>
      </p:sp>
      <p:sp>
        <p:nvSpPr>
          <p:cNvPr id="22531" name="Rectangle 3"/>
          <p:cNvSpPr>
            <a:spLocks noGrp="1" noChangeArrowheads="1"/>
          </p:cNvSpPr>
          <p:nvPr>
            <p:ph type="body" idx="1"/>
          </p:nvPr>
        </p:nvSpPr>
        <p:spPr>
          <a:xfrm>
            <a:off x="381000" y="1676400"/>
            <a:ext cx="8458200" cy="4343400"/>
          </a:xfrm>
        </p:spPr>
        <p:txBody>
          <a:bodyPr/>
          <a:lstStyle/>
          <a:p>
            <a:pPr eaLnBrk="1" hangingPunct="1"/>
            <a:r>
              <a:rPr lang="en-US"/>
              <a:t>What have you learned from this workshop?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026"/>
          <p:cNvSpPr>
            <a:spLocks noGrp="1" noChangeArrowheads="1"/>
          </p:cNvSpPr>
          <p:nvPr>
            <p:ph type="title"/>
          </p:nvPr>
        </p:nvSpPr>
        <p:spPr>
          <a:xfrm>
            <a:off x="0" y="0"/>
            <a:ext cx="9144000" cy="1295400"/>
          </a:xfrm>
        </p:spPr>
        <p:txBody>
          <a:bodyPr/>
          <a:lstStyle/>
          <a:p>
            <a:pPr eaLnBrk="1" hangingPunct="1">
              <a:defRPr/>
            </a:pPr>
            <a:r>
              <a:rPr lang="en-US" dirty="0"/>
              <a:t>End of Course</a:t>
            </a:r>
          </a:p>
        </p:txBody>
      </p:sp>
      <p:graphicFrame>
        <p:nvGraphicFramePr>
          <p:cNvPr id="4" name="Group 1101">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2068541734"/>
              </p:ext>
            </p:extLst>
          </p:nvPr>
        </p:nvGraphicFramePr>
        <p:xfrm>
          <a:off x="381000" y="1600200"/>
          <a:ext cx="8610600" cy="4631310"/>
        </p:xfrm>
        <a:graphic>
          <a:graphicData uri="http://schemas.openxmlformats.org/drawingml/2006/table">
            <a:tbl>
              <a:tblPr/>
              <a:tblGrid>
                <a:gridCol w="767279">
                  <a:extLst>
                    <a:ext uri="{9D8B030D-6E8A-4147-A177-3AD203B41FA5}">
                      <a16:colId xmlns:a16="http://schemas.microsoft.com/office/drawing/2014/main" val="20000"/>
                    </a:ext>
                  </a:extLst>
                </a:gridCol>
                <a:gridCol w="7843321">
                  <a:extLst>
                    <a:ext uri="{9D8B030D-6E8A-4147-A177-3AD203B41FA5}">
                      <a16:colId xmlns:a16="http://schemas.microsoft.com/office/drawing/2014/main" val="20001"/>
                    </a:ext>
                  </a:extLst>
                </a:gridCol>
              </a:tblGrid>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cap="none" normalizeH="0" baseline="0" dirty="0">
                          <a:ln>
                            <a:noFill/>
                          </a:ln>
                          <a:solidFill>
                            <a:schemeClr val="tx1"/>
                          </a:solidFill>
                          <a:effectLst/>
                          <a:latin typeface="Calibri" pitchFamily="34" charset="0"/>
                        </a:rPr>
                        <a:t>Background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63019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lang="en-US" sz="3200" b="0" dirty="0">
                          <a:effectLst/>
                          <a:latin typeface="Calibri" pitchFamily="34" charset="0"/>
                        </a:rPr>
                        <a:t>Impact Analysis</a:t>
                      </a:r>
                      <a:r>
                        <a:rPr lang="en-US" sz="3200" b="0" baseline="0" dirty="0">
                          <a:effectLst/>
                          <a:latin typeface="Calibri" pitchFamily="34" charset="0"/>
                        </a:rPr>
                        <a:t> Fundamentals</a:t>
                      </a:r>
                      <a:endParaRPr kumimoji="0" lang="en-US" sz="32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lang="en-US" sz="3200" b="0" dirty="0">
                          <a:effectLst/>
                          <a:latin typeface="Calibri" pitchFamily="34" charset="0"/>
                        </a:rPr>
                        <a:t>Approaches &amp; Methodologies</a:t>
                      </a:r>
                      <a:endParaRPr kumimoji="0" lang="en-US" sz="32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3200" b="0" i="0" u="none" strike="noStrike" kern="1200" cap="none" normalizeH="0" baseline="0" dirty="0">
                          <a:ln>
                            <a:noFill/>
                          </a:ln>
                          <a:solidFill>
                            <a:schemeClr val="tx1"/>
                          </a:solidFill>
                          <a:effectLst/>
                          <a:latin typeface="Calibri" pitchFamily="34" charset="0"/>
                          <a:ea typeface="+mn-ea"/>
                          <a:cs typeface="+mn-cs"/>
                        </a:rPr>
                        <a:t>Tool Selection Considerations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kern="1200" cap="none" normalizeH="0" baseline="0" dirty="0">
                          <a:ln>
                            <a:noFill/>
                          </a:ln>
                          <a:solidFill>
                            <a:schemeClr val="tx1"/>
                          </a:solidFill>
                          <a:effectLst/>
                          <a:latin typeface="Calibri" pitchFamily="34" charset="0"/>
                          <a:ea typeface="+mn-ea"/>
                          <a:cs typeface="+mn-cs"/>
                        </a:rPr>
                        <a:t>Result Applications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cap="none" normalizeH="0" baseline="0" dirty="0">
                          <a:ln>
                            <a:noFill/>
                          </a:ln>
                          <a:solidFill>
                            <a:schemeClr val="tx1"/>
                          </a:solidFill>
                          <a:effectLst/>
                          <a:latin typeface="Calibri" pitchFamily="34" charset="0"/>
                        </a:rPr>
                        <a:t>Case Study Snapshots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kern="1200" cap="none" normalizeH="0" baseline="0" dirty="0">
                          <a:ln>
                            <a:noFill/>
                          </a:ln>
                          <a:solidFill>
                            <a:schemeClr val="tx1"/>
                          </a:solidFill>
                          <a:effectLst/>
                          <a:latin typeface="Calibri" pitchFamily="34" charset="0"/>
                          <a:ea typeface="+mn-ea"/>
                          <a:cs typeface="+mn-cs"/>
                        </a:rPr>
                        <a:t>Workshop</a:t>
                      </a:r>
                      <a:endParaRPr kumimoji="0" lang="en-US" sz="32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0274" name="Rectangle 2"/>
          <p:cNvSpPr>
            <a:spLocks noGrp="1" noChangeArrowheads="1"/>
          </p:cNvSpPr>
          <p:nvPr>
            <p:ph type="title"/>
          </p:nvPr>
        </p:nvSpPr>
        <p:spPr/>
        <p:txBody>
          <a:bodyPr/>
          <a:lstStyle/>
          <a:p>
            <a:pPr eaLnBrk="1" hangingPunct="1">
              <a:defRPr/>
            </a:pPr>
            <a:r>
              <a:rPr lang="en-US" dirty="0"/>
              <a:t>Module Objectives</a:t>
            </a:r>
          </a:p>
        </p:txBody>
      </p:sp>
      <p:sp>
        <p:nvSpPr>
          <p:cNvPr id="24579" name="Rectangle 3"/>
          <p:cNvSpPr>
            <a:spLocks noGrp="1" noChangeArrowheads="1"/>
          </p:cNvSpPr>
          <p:nvPr>
            <p:ph type="body" idx="1"/>
          </p:nvPr>
        </p:nvSpPr>
        <p:spPr>
          <a:xfrm>
            <a:off x="381000" y="1752600"/>
            <a:ext cx="8458200" cy="4495800"/>
          </a:xfrm>
        </p:spPr>
        <p:txBody>
          <a:bodyPr/>
          <a:lstStyle/>
          <a:p>
            <a:pPr eaLnBrk="1" hangingPunct="1"/>
            <a:r>
              <a:rPr lang="en-US"/>
              <a:t>Review the “Parking Lot”</a:t>
            </a:r>
          </a:p>
          <a:p>
            <a:pPr eaLnBrk="1" hangingPunct="1"/>
            <a:r>
              <a:rPr lang="en-US"/>
              <a:t>Review course objectives</a:t>
            </a:r>
          </a:p>
          <a:p>
            <a:pPr eaLnBrk="1" hangingPunct="1"/>
            <a:r>
              <a:rPr lang="en-US"/>
              <a:t>Complete course evaluation form</a:t>
            </a:r>
          </a:p>
          <a:p>
            <a:pPr eaLnBrk="1" hangingPunct="1"/>
            <a:r>
              <a:rPr lang="en-US"/>
              <a:t>Take exam</a:t>
            </a:r>
          </a:p>
          <a:p>
            <a:pPr eaLnBrk="1" hangingPunct="1"/>
            <a:r>
              <a:rPr lang="en-US"/>
              <a:t>Adjourn!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5442" name="Rectangle 2"/>
          <p:cNvSpPr>
            <a:spLocks noGrp="1" noChangeArrowheads="1"/>
          </p:cNvSpPr>
          <p:nvPr>
            <p:ph type="title"/>
          </p:nvPr>
        </p:nvSpPr>
        <p:spPr/>
        <p:txBody>
          <a:bodyPr/>
          <a:lstStyle/>
          <a:p>
            <a:pPr eaLnBrk="1" hangingPunct="1">
              <a:defRPr/>
            </a:pPr>
            <a:r>
              <a:rPr lang="en-US" dirty="0"/>
              <a:t>Check the “Parking Lot”</a:t>
            </a:r>
          </a:p>
        </p:txBody>
      </p:sp>
      <p:sp>
        <p:nvSpPr>
          <p:cNvPr id="25603" name="Rectangle 3"/>
          <p:cNvSpPr>
            <a:spLocks noGrp="1" noChangeArrowheads="1"/>
          </p:cNvSpPr>
          <p:nvPr>
            <p:ph type="body" idx="1"/>
          </p:nvPr>
        </p:nvSpPr>
        <p:spPr>
          <a:xfrm>
            <a:off x="381000" y="1828800"/>
            <a:ext cx="6324600" cy="4343400"/>
          </a:xfrm>
        </p:spPr>
        <p:txBody>
          <a:bodyPr/>
          <a:lstStyle/>
          <a:p>
            <a:pPr eaLnBrk="1" hangingPunct="1"/>
            <a:r>
              <a:rPr lang="en-US" dirty="0"/>
              <a:t>Pending questions or issues?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0" y="0"/>
            <a:ext cx="9144000" cy="1295400"/>
          </a:xfrm>
        </p:spPr>
        <p:txBody>
          <a:bodyPr/>
          <a:lstStyle/>
          <a:p>
            <a:pPr eaLnBrk="1" hangingPunct="1">
              <a:defRPr/>
            </a:pPr>
            <a:r>
              <a:rPr lang="en-US" dirty="0"/>
              <a:t>Course Objectives</a:t>
            </a:r>
          </a:p>
        </p:txBody>
      </p:sp>
      <p:sp>
        <p:nvSpPr>
          <p:cNvPr id="151555" name="Rectangle 3"/>
          <p:cNvSpPr>
            <a:spLocks noGrp="1" noChangeArrowheads="1"/>
          </p:cNvSpPr>
          <p:nvPr>
            <p:ph type="body" idx="1"/>
          </p:nvPr>
        </p:nvSpPr>
        <p:spPr>
          <a:xfrm>
            <a:off x="304800" y="1676400"/>
            <a:ext cx="8458200" cy="4343400"/>
          </a:xfrm>
        </p:spPr>
        <p:txBody>
          <a:bodyPr/>
          <a:lstStyle/>
          <a:p>
            <a:r>
              <a:rPr lang="en-US" dirty="0"/>
              <a:t>To provide </a:t>
            </a:r>
            <a:r>
              <a:rPr lang="en-US" b="1" dirty="0"/>
              <a:t>guidance</a:t>
            </a:r>
            <a:r>
              <a:rPr lang="en-US" dirty="0"/>
              <a:t> to agencies and/or individuals considering work zone traffic impact analysis</a:t>
            </a:r>
          </a:p>
          <a:p>
            <a:r>
              <a:rPr lang="en-US" dirty="0"/>
              <a:t>To provide a broad, </a:t>
            </a:r>
            <a:r>
              <a:rPr lang="en-US" b="1" dirty="0"/>
              <a:t>fundamental understanding </a:t>
            </a:r>
            <a:r>
              <a:rPr lang="en-US" dirty="0"/>
              <a:t>of how analytical tools can be used to support work zone analysis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0" y="0"/>
            <a:ext cx="9220200" cy="1295400"/>
          </a:xfrm>
        </p:spPr>
        <p:txBody>
          <a:bodyPr/>
          <a:lstStyle/>
          <a:p>
            <a:pPr eaLnBrk="1" hangingPunct="1">
              <a:defRPr/>
            </a:pPr>
            <a:r>
              <a:rPr lang="en-US" dirty="0"/>
              <a:t>Course Objectives (cont.)</a:t>
            </a:r>
          </a:p>
        </p:txBody>
      </p:sp>
      <p:sp>
        <p:nvSpPr>
          <p:cNvPr id="151555" name="Rectangle 3"/>
          <p:cNvSpPr>
            <a:spLocks noGrp="1" noChangeArrowheads="1"/>
          </p:cNvSpPr>
          <p:nvPr>
            <p:ph type="body" idx="1"/>
          </p:nvPr>
        </p:nvSpPr>
        <p:spPr>
          <a:xfrm>
            <a:off x="304800" y="1905000"/>
            <a:ext cx="7086600" cy="4343400"/>
          </a:xfrm>
        </p:spPr>
        <p:txBody>
          <a:bodyPr/>
          <a:lstStyle/>
          <a:p>
            <a:r>
              <a:rPr lang="en-US" dirty="0"/>
              <a:t>To list and discuss some available </a:t>
            </a:r>
            <a:r>
              <a:rPr lang="en-US" b="1" dirty="0"/>
              <a:t>tools</a:t>
            </a:r>
            <a:r>
              <a:rPr lang="en-US" dirty="0"/>
              <a:t> for work zone impact analysis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C183D7F6-B498-43B3-948B-1728B52AA6E4}">
                <adec:decorative xmlns:adec="http://schemas.microsoft.com/office/drawing/2017/decorative" val="1"/>
              </a:ext>
            </a:extLst>
          </p:cNvPr>
          <p:cNvSpPr/>
          <p:nvPr/>
        </p:nvSpPr>
        <p:spPr>
          <a:xfrm>
            <a:off x="381000" y="2133600"/>
            <a:ext cx="533400" cy="533400"/>
          </a:xfrm>
          <a:prstGeom prst="rect">
            <a:avLst/>
          </a:prstGeom>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sp>
        <p:nvSpPr>
          <p:cNvPr id="28677" name="TextBox 12"/>
          <p:cNvSpPr txBox="1">
            <a:spLocks noChangeArrowheads="1"/>
          </p:cNvSpPr>
          <p:nvPr/>
        </p:nvSpPr>
        <p:spPr bwMode="auto">
          <a:xfrm>
            <a:off x="1219200" y="1981200"/>
            <a:ext cx="2590800" cy="3540125"/>
          </a:xfrm>
          <a:prstGeom prst="rect">
            <a:avLst/>
          </a:prstGeom>
          <a:noFill/>
          <a:ln w="9525">
            <a:noFill/>
            <a:miter lim="800000"/>
            <a:headEnd/>
            <a:tailEnd/>
          </a:ln>
        </p:spPr>
        <p:txBody>
          <a:bodyPr>
            <a:spAutoFit/>
          </a:bodyPr>
          <a:lstStyle/>
          <a:p>
            <a:r>
              <a:rPr lang="en-US" sz="3200" dirty="0">
                <a:latin typeface="Calibri" pitchFamily="34" charset="0"/>
              </a:rPr>
              <a:t>Mark with an ‘X”</a:t>
            </a:r>
          </a:p>
          <a:p>
            <a:endParaRPr lang="en-US" sz="3200" dirty="0">
              <a:latin typeface="Calibri" pitchFamily="34" charset="0"/>
            </a:endParaRPr>
          </a:p>
          <a:p>
            <a:r>
              <a:rPr lang="en-US" sz="3200" dirty="0">
                <a:latin typeface="Calibri" pitchFamily="34" charset="0"/>
              </a:rPr>
              <a:t>If a correction is needed, fill it in and “X” again</a:t>
            </a:r>
          </a:p>
        </p:txBody>
      </p:sp>
      <p:sp>
        <p:nvSpPr>
          <p:cNvPr id="14" name="Rectangle 13">
            <a:extLst>
              <a:ext uri="{C183D7F6-B498-43B3-948B-1728B52AA6E4}">
                <adec:decorative xmlns:adec="http://schemas.microsoft.com/office/drawing/2017/decorative" val="1"/>
              </a:ext>
            </a:extLst>
          </p:cNvPr>
          <p:cNvSpPr/>
          <p:nvPr/>
        </p:nvSpPr>
        <p:spPr>
          <a:xfrm>
            <a:off x="381000" y="3505200"/>
            <a:ext cx="533400" cy="533400"/>
          </a:xfrm>
          <a:prstGeom prst="rect">
            <a:avLst/>
          </a:prstGeom>
          <a:solidFill>
            <a:schemeClr val="tx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cxnSp>
        <p:nvCxnSpPr>
          <p:cNvPr id="16" name="Straight Connector 15">
            <a:extLst>
              <a:ext uri="{C183D7F6-B498-43B3-948B-1728B52AA6E4}">
                <adec:decorative xmlns:adec="http://schemas.microsoft.com/office/drawing/2017/decorative" val="1"/>
              </a:ext>
            </a:extLst>
          </p:cNvPr>
          <p:cNvCxnSpPr/>
          <p:nvPr/>
        </p:nvCxnSpPr>
        <p:spPr>
          <a:xfrm rot="16200000" flipH="1">
            <a:off x="381000" y="2133600"/>
            <a:ext cx="533400" cy="53340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C183D7F6-B498-43B3-948B-1728B52AA6E4}">
                <adec:decorative xmlns:adec="http://schemas.microsoft.com/office/drawing/2017/decorative" val="1"/>
              </a:ext>
            </a:extLst>
          </p:cNvPr>
          <p:cNvCxnSpPr/>
          <p:nvPr/>
        </p:nvCxnSpPr>
        <p:spPr>
          <a:xfrm rot="5400000" flipH="1" flipV="1">
            <a:off x="381000" y="2133600"/>
            <a:ext cx="533400" cy="53340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Rectangle 2">
            <a:extLst>
              <a:ext uri="{FF2B5EF4-FFF2-40B4-BE49-F238E27FC236}">
                <a16:creationId xmlns:a16="http://schemas.microsoft.com/office/drawing/2014/main" id="{6F1F01ED-5329-1F14-6C1A-BCB8ECE87E04}"/>
              </a:ext>
            </a:extLst>
          </p:cNvPr>
          <p:cNvSpPr>
            <a:spLocks noGrp="1" noChangeArrowheads="1"/>
          </p:cNvSpPr>
          <p:nvPr>
            <p:ph type="title"/>
          </p:nvPr>
        </p:nvSpPr>
        <p:spPr>
          <a:xfrm>
            <a:off x="0" y="0"/>
            <a:ext cx="9220200" cy="1295400"/>
          </a:xfrm>
        </p:spPr>
        <p:txBody>
          <a:bodyPr/>
          <a:lstStyle/>
          <a:p>
            <a:pPr eaLnBrk="1" hangingPunct="1">
              <a:defRPr/>
            </a:pPr>
            <a:r>
              <a:rPr lang="en-US" dirty="0"/>
              <a:t>Evaluation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0" y="0"/>
            <a:ext cx="9144000" cy="1173163"/>
          </a:xfrm>
        </p:spPr>
        <p:txBody>
          <a:bodyPr/>
          <a:lstStyle/>
          <a:p>
            <a:pPr eaLnBrk="1" hangingPunct="1">
              <a:defRPr/>
            </a:pPr>
            <a:r>
              <a:rPr lang="en-US" dirty="0"/>
              <a:t>Exam</a:t>
            </a:r>
          </a:p>
        </p:txBody>
      </p:sp>
      <p:sp>
        <p:nvSpPr>
          <p:cNvPr id="29699" name="Rectangle 3"/>
          <p:cNvSpPr>
            <a:spLocks noGrp="1" noChangeArrowheads="1"/>
          </p:cNvSpPr>
          <p:nvPr>
            <p:ph type="body" idx="1"/>
          </p:nvPr>
        </p:nvSpPr>
        <p:spPr>
          <a:xfrm>
            <a:off x="381000" y="1828800"/>
            <a:ext cx="5410200" cy="4724400"/>
          </a:xfrm>
        </p:spPr>
        <p:txBody>
          <a:bodyPr/>
          <a:lstStyle/>
          <a:p>
            <a:pPr eaLnBrk="1" hangingPunct="1"/>
            <a:r>
              <a:rPr lang="en-US" dirty="0"/>
              <a:t>25 True/False questions</a:t>
            </a:r>
          </a:p>
          <a:p>
            <a:pPr eaLnBrk="1" hangingPunct="1"/>
            <a:r>
              <a:rPr lang="en-US" dirty="0"/>
              <a:t>4 pts each = 100 pts</a:t>
            </a:r>
          </a:p>
          <a:p>
            <a:pPr eaLnBrk="1" hangingPunct="1"/>
            <a:r>
              <a:rPr lang="en-US" dirty="0"/>
              <a:t>30 minutes</a:t>
            </a:r>
          </a:p>
          <a:p>
            <a:pPr eaLnBrk="1" hangingPunct="1"/>
            <a:r>
              <a:rPr lang="en-US" dirty="0"/>
              <a:t>Open book, open notes</a:t>
            </a:r>
          </a:p>
          <a:p>
            <a:pPr eaLnBrk="1" hangingPunct="1"/>
            <a:r>
              <a:rPr lang="en-US" dirty="0"/>
              <a:t>Passing grade = 80%</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32211" t="57292" r="53148" b="15625"/>
          <a:stretch>
            <a:fillRect/>
          </a:stretch>
        </p:blipFill>
        <p:spPr bwMode="auto">
          <a:xfrm>
            <a:off x="381000" y="1600200"/>
            <a:ext cx="3736731" cy="3886200"/>
          </a:xfrm>
          <a:prstGeom prst="rect">
            <a:avLst/>
          </a:prstGeom>
          <a:noFill/>
          <a:ln w="9525">
            <a:noFill/>
            <a:miter lim="800000"/>
            <a:headEnd/>
            <a:tailEnd/>
          </a:ln>
        </p:spPr>
      </p:pic>
      <p:sp>
        <p:nvSpPr>
          <p:cNvPr id="14" name="Oval 13">
            <a:extLst>
              <a:ext uri="{C183D7F6-B498-43B3-948B-1728B52AA6E4}">
                <adec:decorative xmlns:adec="http://schemas.microsoft.com/office/drawing/2017/decorative" val="1"/>
              </a:ext>
            </a:extLst>
          </p:cNvPr>
          <p:cNvSpPr/>
          <p:nvPr/>
        </p:nvSpPr>
        <p:spPr>
          <a:xfrm>
            <a:off x="2514600" y="3505200"/>
            <a:ext cx="457200" cy="457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sp>
        <p:nvSpPr>
          <p:cNvPr id="1522690" name="Rectangle 2"/>
          <p:cNvSpPr>
            <a:spLocks noGrp="1" noChangeArrowheads="1"/>
          </p:cNvSpPr>
          <p:nvPr>
            <p:ph type="title"/>
          </p:nvPr>
        </p:nvSpPr>
        <p:spPr/>
        <p:txBody>
          <a:bodyPr/>
          <a:lstStyle/>
          <a:p>
            <a:pPr eaLnBrk="1" hangingPunct="1">
              <a:defRPr/>
            </a:pPr>
            <a:r>
              <a:rPr lang="en-US" dirty="0"/>
              <a:t>Answer Sheet</a:t>
            </a:r>
          </a:p>
        </p:txBody>
      </p:sp>
      <p:sp>
        <p:nvSpPr>
          <p:cNvPr id="30724" name="Rectangle 13"/>
          <p:cNvSpPr>
            <a:spLocks noChangeArrowheads="1"/>
          </p:cNvSpPr>
          <p:nvPr/>
        </p:nvSpPr>
        <p:spPr bwMode="auto">
          <a:xfrm>
            <a:off x="4419600" y="1524000"/>
            <a:ext cx="4419600" cy="3810000"/>
          </a:xfrm>
          <a:prstGeom prst="rect">
            <a:avLst/>
          </a:prstGeom>
          <a:noFill/>
          <a:ln w="9525">
            <a:noFill/>
            <a:miter lim="800000"/>
            <a:headEnd/>
            <a:tailEnd/>
          </a:ln>
        </p:spPr>
        <p:txBody>
          <a:bodyPr/>
          <a:lstStyle/>
          <a:p>
            <a:pPr marL="342900" indent="-342900">
              <a:lnSpc>
                <a:spcPct val="90000"/>
              </a:lnSpc>
              <a:spcBef>
                <a:spcPct val="20000"/>
              </a:spcBef>
              <a:buClr>
                <a:srgbClr val="FF6600"/>
              </a:buClr>
              <a:buSzPct val="60000"/>
              <a:buFont typeface="Wingdings" pitchFamily="2" charset="2"/>
              <a:buChar char="u"/>
            </a:pPr>
            <a:r>
              <a:rPr lang="en-US" sz="3200" dirty="0">
                <a:latin typeface="Calibri" pitchFamily="34" charset="0"/>
              </a:rPr>
              <a:t>Shade the circle completely</a:t>
            </a:r>
          </a:p>
          <a:p>
            <a:pPr marL="342900" indent="-342900">
              <a:lnSpc>
                <a:spcPct val="90000"/>
              </a:lnSpc>
              <a:spcBef>
                <a:spcPct val="20000"/>
              </a:spcBef>
              <a:buClr>
                <a:srgbClr val="FF6600"/>
              </a:buClr>
              <a:buSzPct val="60000"/>
              <a:buFont typeface="Wingdings" pitchFamily="2" charset="2"/>
              <a:buChar char="u"/>
            </a:pPr>
            <a:r>
              <a:rPr lang="en-US" sz="3200" dirty="0">
                <a:latin typeface="Calibri" pitchFamily="34" charset="0"/>
              </a:rPr>
              <a:t>Use “X” to change</a:t>
            </a:r>
          </a:p>
          <a:p>
            <a:pPr marL="342900" indent="-342900">
              <a:lnSpc>
                <a:spcPct val="90000"/>
              </a:lnSpc>
              <a:spcBef>
                <a:spcPct val="20000"/>
              </a:spcBef>
              <a:buClr>
                <a:srgbClr val="FF6600"/>
              </a:buClr>
              <a:buSzPct val="60000"/>
              <a:buFont typeface="Wingdings" pitchFamily="2" charset="2"/>
              <a:buChar char="u"/>
            </a:pPr>
            <a:r>
              <a:rPr lang="en-US" sz="3200" dirty="0">
                <a:latin typeface="Calibri" pitchFamily="34" charset="0"/>
              </a:rPr>
              <a:t>Pen or pencil</a:t>
            </a:r>
          </a:p>
          <a:p>
            <a:pPr marL="342900" indent="-342900">
              <a:lnSpc>
                <a:spcPct val="90000"/>
              </a:lnSpc>
              <a:spcBef>
                <a:spcPct val="20000"/>
              </a:spcBef>
              <a:buClr>
                <a:srgbClr val="FF6600"/>
              </a:buClr>
              <a:buSzPct val="60000"/>
              <a:buFont typeface="Wingdings" pitchFamily="2" charset="2"/>
              <a:buChar char="u"/>
            </a:pPr>
            <a:r>
              <a:rPr lang="en-US" sz="3200" dirty="0">
                <a:latin typeface="Calibri" pitchFamily="34" charset="0"/>
              </a:rPr>
              <a:t>Indicate whether you give ATSSA permission to include your name in the </a:t>
            </a:r>
            <a:r>
              <a:rPr lang="en-US" sz="3200" i="1" dirty="0">
                <a:latin typeface="Calibri" pitchFamily="34" charset="0"/>
              </a:rPr>
              <a:t>www.atssa.com </a:t>
            </a:r>
            <a:r>
              <a:rPr lang="en-US" sz="3200" dirty="0">
                <a:latin typeface="Calibri" pitchFamily="34" charset="0"/>
              </a:rPr>
              <a:t>alumni database</a:t>
            </a:r>
          </a:p>
        </p:txBody>
      </p:sp>
      <p:sp>
        <p:nvSpPr>
          <p:cNvPr id="30726" name="Line 11">
            <a:extLst>
              <a:ext uri="{C183D7F6-B498-43B3-948B-1728B52AA6E4}">
                <adec:decorative xmlns:adec="http://schemas.microsoft.com/office/drawing/2017/decorative" val="1"/>
              </a:ext>
            </a:extLst>
          </p:cNvPr>
          <p:cNvSpPr>
            <a:spLocks noChangeShapeType="1"/>
          </p:cNvSpPr>
          <p:nvPr/>
        </p:nvSpPr>
        <p:spPr bwMode="auto">
          <a:xfrm>
            <a:off x="2438400" y="3429000"/>
            <a:ext cx="609600" cy="457200"/>
          </a:xfrm>
          <a:prstGeom prst="line">
            <a:avLst/>
          </a:prstGeom>
          <a:noFill/>
          <a:ln w="57150">
            <a:solidFill>
              <a:srgbClr val="FF3300"/>
            </a:solidFill>
            <a:round/>
            <a:headEnd/>
            <a:tailEnd/>
          </a:ln>
        </p:spPr>
        <p:txBody>
          <a:bodyPr/>
          <a:lstStyle/>
          <a:p>
            <a:endParaRPr lang="en-US"/>
          </a:p>
        </p:txBody>
      </p:sp>
      <p:sp>
        <p:nvSpPr>
          <p:cNvPr id="30727" name="Line 12">
            <a:extLst>
              <a:ext uri="{C183D7F6-B498-43B3-948B-1728B52AA6E4}">
                <adec:decorative xmlns:adec="http://schemas.microsoft.com/office/drawing/2017/decorative" val="1"/>
              </a:ext>
            </a:extLst>
          </p:cNvPr>
          <p:cNvSpPr>
            <a:spLocks noChangeShapeType="1"/>
          </p:cNvSpPr>
          <p:nvPr/>
        </p:nvSpPr>
        <p:spPr bwMode="auto">
          <a:xfrm flipV="1">
            <a:off x="2514600" y="3505200"/>
            <a:ext cx="457200" cy="533400"/>
          </a:xfrm>
          <a:prstGeom prst="line">
            <a:avLst/>
          </a:prstGeom>
          <a:noFill/>
          <a:ln w="57150">
            <a:solidFill>
              <a:srgbClr val="FF3300"/>
            </a:solidFill>
            <a:round/>
            <a:headEnd/>
            <a:tailEnd/>
          </a:ln>
        </p:spPr>
        <p:txBody>
          <a:bodyPr/>
          <a:lstStyle/>
          <a:p>
            <a:endParaRPr lang="en-US"/>
          </a:p>
        </p:txBody>
      </p:sp>
      <p:sp>
        <p:nvSpPr>
          <p:cNvPr id="17" name="Oval 16">
            <a:extLst>
              <a:ext uri="{C183D7F6-B498-43B3-948B-1728B52AA6E4}">
                <adec:decorative xmlns:adec="http://schemas.microsoft.com/office/drawing/2017/decorative" val="1"/>
              </a:ext>
            </a:extLst>
          </p:cNvPr>
          <p:cNvSpPr/>
          <p:nvPr/>
        </p:nvSpPr>
        <p:spPr>
          <a:xfrm>
            <a:off x="1752600" y="2362200"/>
            <a:ext cx="457200" cy="457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sp>
        <p:nvSpPr>
          <p:cNvPr id="12" name="Oval 11">
            <a:extLst>
              <a:ext uri="{C183D7F6-B498-43B3-948B-1728B52AA6E4}">
                <adec:decorative xmlns:adec="http://schemas.microsoft.com/office/drawing/2017/decorative" val="1"/>
              </a:ext>
            </a:extLst>
          </p:cNvPr>
          <p:cNvSpPr/>
          <p:nvPr/>
        </p:nvSpPr>
        <p:spPr>
          <a:xfrm>
            <a:off x="2514600" y="2895600"/>
            <a:ext cx="457200" cy="457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sp>
        <p:nvSpPr>
          <p:cNvPr id="13" name="Oval 12">
            <a:extLst>
              <a:ext uri="{C183D7F6-B498-43B3-948B-1728B52AA6E4}">
                <adec:decorative xmlns:adec="http://schemas.microsoft.com/office/drawing/2017/decorative" val="1"/>
              </a:ext>
            </a:extLst>
          </p:cNvPr>
          <p:cNvSpPr/>
          <p:nvPr/>
        </p:nvSpPr>
        <p:spPr>
          <a:xfrm>
            <a:off x="1752600" y="3505200"/>
            <a:ext cx="457200" cy="457200"/>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sp>
        <p:nvSpPr>
          <p:cNvPr id="11" name="Google Shape;74;p1">
            <a:extLst>
              <a:ext uri="{FF2B5EF4-FFF2-40B4-BE49-F238E27FC236}">
                <a16:creationId xmlns:a16="http://schemas.microsoft.com/office/drawing/2014/main" id="{52A481AB-853F-7C25-EF66-CCDBBA2E6099}"/>
              </a:ext>
            </a:extLst>
          </p:cNvPr>
          <p:cNvSpPr/>
          <p:nvPr/>
        </p:nvSpPr>
        <p:spPr>
          <a:xfrm>
            <a:off x="3276600" y="5676485"/>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ATSSA</a:t>
            </a:r>
            <a:endParaRPr sz="1000" dirty="0">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0098" name="Rectangle 2"/>
          <p:cNvSpPr>
            <a:spLocks noGrp="1" noChangeArrowheads="1"/>
          </p:cNvSpPr>
          <p:nvPr>
            <p:ph type="title"/>
          </p:nvPr>
        </p:nvSpPr>
        <p:spPr/>
        <p:txBody>
          <a:bodyPr/>
          <a:lstStyle/>
          <a:p>
            <a:pPr eaLnBrk="1" hangingPunct="1">
              <a:defRPr/>
            </a:pPr>
            <a:r>
              <a:rPr lang="en-US" dirty="0"/>
              <a:t>After The Exam</a:t>
            </a:r>
          </a:p>
        </p:txBody>
      </p:sp>
      <p:sp>
        <p:nvSpPr>
          <p:cNvPr id="31747" name="Rectangle 3"/>
          <p:cNvSpPr>
            <a:spLocks noGrp="1" noChangeArrowheads="1"/>
          </p:cNvSpPr>
          <p:nvPr>
            <p:ph type="body" idx="1"/>
          </p:nvPr>
        </p:nvSpPr>
        <p:spPr>
          <a:xfrm>
            <a:off x="381000" y="1524000"/>
            <a:ext cx="4267200" cy="4343400"/>
          </a:xfrm>
        </p:spPr>
        <p:txBody>
          <a:bodyPr/>
          <a:lstStyle/>
          <a:p>
            <a:pPr eaLnBrk="1" hangingPunct="1"/>
            <a:r>
              <a:rPr lang="en-US" dirty="0"/>
              <a:t>Return both the exam and answer sheet</a:t>
            </a:r>
          </a:p>
          <a:p>
            <a:pPr eaLnBrk="1" hangingPunct="1"/>
            <a:r>
              <a:rPr lang="en-US" dirty="0"/>
              <a:t>Return evaluation form</a:t>
            </a:r>
          </a:p>
          <a:p>
            <a:pPr eaLnBrk="1" hangingPunct="1"/>
            <a:r>
              <a:rPr lang="en-US" dirty="0"/>
              <a:t>May leave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Workshop 2:</a:t>
            </a:r>
            <a:br>
              <a:rPr lang="en-US" dirty="0"/>
            </a:br>
            <a:r>
              <a:rPr lang="en-US" dirty="0"/>
              <a:t>Bridge Rehabilitation Project</a:t>
            </a:r>
          </a:p>
        </p:txBody>
      </p:sp>
      <p:sp>
        <p:nvSpPr>
          <p:cNvPr id="5123" name="Content Placeholder 2"/>
          <p:cNvSpPr>
            <a:spLocks noGrp="1"/>
          </p:cNvSpPr>
          <p:nvPr>
            <p:ph idx="1"/>
          </p:nvPr>
        </p:nvSpPr>
        <p:spPr>
          <a:xfrm>
            <a:off x="304800" y="1524000"/>
            <a:ext cx="8458200" cy="4495800"/>
          </a:xfrm>
        </p:spPr>
        <p:txBody>
          <a:bodyPr/>
          <a:lstStyle/>
          <a:p>
            <a:r>
              <a:rPr lang="en-US"/>
              <a:t>Refer to the scenario provided</a:t>
            </a:r>
          </a:p>
          <a:p>
            <a:r>
              <a:rPr lang="en-US"/>
              <a:t>The Tennessee Department of Transportation is currently performing bridge repair activity on SR-170 in Anderson County</a:t>
            </a:r>
          </a:p>
          <a:p>
            <a:r>
              <a:rPr lang="en-US"/>
              <a:t>Review the scenario and answer the questions posed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1027"/>
          <p:cNvSpPr>
            <a:spLocks noGrp="1" noChangeArrowheads="1"/>
          </p:cNvSpPr>
          <p:nvPr>
            <p:ph type="title"/>
          </p:nvPr>
        </p:nvSpPr>
        <p:spPr>
          <a:xfrm>
            <a:off x="4953000" y="2667000"/>
            <a:ext cx="3962400" cy="2133600"/>
          </a:xfrm>
        </p:spPr>
        <p:txBody>
          <a:bodyPr/>
          <a:lstStyle/>
          <a:p>
            <a:pPr eaLnBrk="1" hangingPunct="1">
              <a:defRPr/>
            </a:pPr>
            <a:r>
              <a:rPr lang="en-US" sz="4800" dirty="0">
                <a:effectLst>
                  <a:outerShdw blurRad="38100" dist="38100" dir="2700000" algn="tl">
                    <a:srgbClr val="000000">
                      <a:alpha val="43137"/>
                    </a:srgbClr>
                  </a:outerShdw>
                </a:effectLst>
              </a:rPr>
              <a:t>Thank you for choosing ATSSA for your training needs!</a:t>
            </a:r>
          </a:p>
        </p:txBody>
      </p:sp>
      <p:sp>
        <p:nvSpPr>
          <p:cNvPr id="4" name="TextBox 3"/>
          <p:cNvSpPr txBox="1">
            <a:spLocks noChangeArrowheads="1"/>
          </p:cNvSpPr>
          <p:nvPr/>
        </p:nvSpPr>
        <p:spPr bwMode="auto">
          <a:xfrm>
            <a:off x="0" y="0"/>
            <a:ext cx="9144000" cy="121920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Work Zone Traffic</a:t>
            </a:r>
            <a:r>
              <a:rPr kumimoji="0" lang="en-US" sz="4400" b="1" u="none" strike="noStrike" kern="0" cap="none" spc="0" normalizeH="0" noProof="0" dirty="0">
                <a:ln>
                  <a:noFill/>
                </a:ln>
                <a:solidFill>
                  <a:srgbClr val="C00000"/>
                </a:solidFill>
                <a:effectLst/>
                <a:uLnTx/>
                <a:uFillTx/>
                <a:latin typeface="Calibri" pitchFamily="34" charset="0"/>
                <a:ea typeface="+mj-ea"/>
                <a:cs typeface="+mj-cs"/>
              </a:rPr>
              <a:t> </a:t>
            </a: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Impact Analysis</a:t>
            </a:r>
          </a:p>
        </p:txBody>
      </p:sp>
      <p:pic>
        <p:nvPicPr>
          <p:cNvPr id="5" name="Picture 4"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752600"/>
            <a:ext cx="4572000" cy="4004314"/>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B4CDD09C-478A-3D45-1EE8-4C8A464ACFBE}"/>
              </a:ext>
            </a:extLst>
          </p:cNvPr>
          <p:cNvSpPr/>
          <p:nvPr/>
        </p:nvSpPr>
        <p:spPr>
          <a:xfrm>
            <a:off x="3918338" y="5782035"/>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ATSSA</a:t>
            </a:r>
            <a:endParaRPr sz="1000" dirty="0">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2" descr="Approach to a two-lane bridge planned for construction with cars traveling in both directions">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B6AEE18E-EA5D-D4BB-4412-F9FAC7E9277D}"/>
              </a:ext>
            </a:extLst>
          </p:cNvPr>
          <p:cNvSpPr/>
          <p:nvPr/>
        </p:nvSpPr>
        <p:spPr>
          <a:xfrm>
            <a:off x="7620000" y="63246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bg1"/>
                </a:solidFill>
                <a:latin typeface="Arial" panose="020B0604020202020204" pitchFamily="34" charset="0"/>
                <a:ea typeface="Open Sans"/>
                <a:cs typeface="Arial" panose="020B0604020202020204" pitchFamily="34" charset="0"/>
                <a:sym typeface="Open Sans"/>
              </a:rPr>
              <a:t>Image: FHWA</a:t>
            </a:r>
            <a:endParaRPr sz="1000" dirty="0">
              <a:solidFill>
                <a:schemeClr val="bg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2" descr="Two-lane bridge planned for construction with signalized intersection downstream and cars on roadway"/>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73575F11-58F2-C6BE-A851-99DEC30F9B8C}"/>
              </a:ext>
            </a:extLst>
          </p:cNvPr>
          <p:cNvSpPr/>
          <p:nvPr/>
        </p:nvSpPr>
        <p:spPr>
          <a:xfrm>
            <a:off x="7620000" y="63246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bg1"/>
                </a:solidFill>
                <a:latin typeface="Arial" panose="020B0604020202020204" pitchFamily="34" charset="0"/>
                <a:ea typeface="Open Sans"/>
                <a:cs typeface="Arial" panose="020B0604020202020204" pitchFamily="34" charset="0"/>
                <a:sym typeface="Open Sans"/>
              </a:rPr>
              <a:t>Image: FHWA</a:t>
            </a:r>
            <a:endParaRPr sz="1000" dirty="0">
              <a:solidFill>
                <a:schemeClr val="bg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Requirements/Conditions</a:t>
            </a:r>
          </a:p>
        </p:txBody>
      </p:sp>
      <p:sp>
        <p:nvSpPr>
          <p:cNvPr id="8195" name="Content Placeholder 2"/>
          <p:cNvSpPr>
            <a:spLocks noGrp="1"/>
          </p:cNvSpPr>
          <p:nvPr>
            <p:ph idx="1"/>
          </p:nvPr>
        </p:nvSpPr>
        <p:spPr/>
        <p:txBody>
          <a:bodyPr/>
          <a:lstStyle/>
          <a:p>
            <a:r>
              <a:rPr lang="en-US"/>
              <a:t>Crews need access to at least half of the 1,000 foot long bridge at all times</a:t>
            </a:r>
          </a:p>
          <a:p>
            <a:r>
              <a:rPr lang="en-US"/>
              <a:t>If the bridge is to remain open to traffic for any portion of the project duration, the traffic control plan includes a temporary signal at the east end of the bridge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Requirements/Conditions (cont.)</a:t>
            </a:r>
          </a:p>
        </p:txBody>
      </p:sp>
      <p:sp>
        <p:nvSpPr>
          <p:cNvPr id="9219" name="Content Placeholder 2"/>
          <p:cNvSpPr>
            <a:spLocks noGrp="1"/>
          </p:cNvSpPr>
          <p:nvPr>
            <p:ph idx="1"/>
          </p:nvPr>
        </p:nvSpPr>
        <p:spPr/>
        <p:txBody>
          <a:bodyPr/>
          <a:lstStyle/>
          <a:p>
            <a:r>
              <a:rPr lang="en-US"/>
              <a:t>The nearest alternate route that crosses the river is more than 10 miles away, but the network around the site includes mainly four lane divided and undivided highways with large spare capacity</a:t>
            </a:r>
          </a:p>
          <a:p>
            <a:r>
              <a:rPr lang="en-US"/>
              <a:t>There is a Tennessee Valley Authority (TVA) power plant within a quarter of a mile of the area, and a railroad runs underneath the bridge next to the waterway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Requirements/Conditions (cont.)</a:t>
            </a:r>
          </a:p>
        </p:txBody>
      </p:sp>
      <p:sp>
        <p:nvSpPr>
          <p:cNvPr id="10243" name="Content Placeholder 2"/>
          <p:cNvSpPr>
            <a:spLocks noGrp="1"/>
          </p:cNvSpPr>
          <p:nvPr>
            <p:ph idx="1"/>
          </p:nvPr>
        </p:nvSpPr>
        <p:spPr/>
        <p:txBody>
          <a:bodyPr/>
          <a:lstStyle/>
          <a:p>
            <a:r>
              <a:rPr lang="en-US"/>
              <a:t>The bridge provides access between two population centers, one of which is a major generator of home-based work trips</a:t>
            </a:r>
          </a:p>
          <a:p>
            <a:r>
              <a:rPr lang="en-US"/>
              <a:t>The Annual Average Daily Traffic (AADT) for SR-170 is 14,700 vehicles per day</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 1</a:t>
            </a:r>
          </a:p>
        </p:txBody>
      </p:sp>
      <p:sp>
        <p:nvSpPr>
          <p:cNvPr id="11267" name="Content Placeholder 2"/>
          <p:cNvSpPr>
            <a:spLocks noGrp="1"/>
          </p:cNvSpPr>
          <p:nvPr>
            <p:ph idx="1"/>
          </p:nvPr>
        </p:nvSpPr>
        <p:spPr/>
        <p:txBody>
          <a:bodyPr/>
          <a:lstStyle/>
          <a:p>
            <a:r>
              <a:rPr lang="en-US"/>
              <a:t>From the planning perspective, brainstorm on ideas for carrying out this project and list the challenges associated with users of the facility.  List as many options as possible for managing traffic during this project and the pros and cons of each, and describe any constructability issues to consider</a:t>
            </a:r>
            <a:endParaRPr lang="en-US" b="1" i="1"/>
          </a:p>
          <a:p>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C28234E1-4F3E-49B8-9E2D-FE8E7EC5EA7F}"/>
</file>

<file path=customXml/itemProps2.xml><?xml version="1.0" encoding="utf-8"?>
<ds:datastoreItem xmlns:ds="http://schemas.openxmlformats.org/officeDocument/2006/customXml" ds:itemID="{607E964E-97CB-4C42-B92C-A1EC9BFAA6EB}"/>
</file>

<file path=customXml/itemProps3.xml><?xml version="1.0" encoding="utf-8"?>
<ds:datastoreItem xmlns:ds="http://schemas.openxmlformats.org/officeDocument/2006/customXml" ds:itemID="{B699588E-2A35-4CE6-941D-9F770418963A}"/>
</file>

<file path=docProps/app.xml><?xml version="1.0" encoding="utf-8"?>
<Properties xmlns="http://schemas.openxmlformats.org/officeDocument/2006/extended-properties" xmlns:vt="http://schemas.openxmlformats.org/officeDocument/2006/docPropsVTypes">
  <TotalTime>6723</TotalTime>
  <Words>3325</Words>
  <Application>Microsoft Office PowerPoint</Application>
  <PresentationFormat>On-screen Show (4:3)</PresentationFormat>
  <Paragraphs>381</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Times New Roman</vt:lpstr>
      <vt:lpstr>Verdana</vt:lpstr>
      <vt:lpstr>Wingdings</vt:lpstr>
      <vt:lpstr>Default Design</vt:lpstr>
      <vt:lpstr>-MODULE 7- Workshop 2 </vt:lpstr>
      <vt:lpstr>Module Objectives</vt:lpstr>
      <vt:lpstr>Workshop 2: Bridge Rehabilitation Project</vt:lpstr>
      <vt:lpstr>PowerPoint Presentation</vt:lpstr>
      <vt:lpstr>PowerPoint Presentation</vt:lpstr>
      <vt:lpstr>Requirements/Conditions</vt:lpstr>
      <vt:lpstr>Requirements/Conditions (cont.)</vt:lpstr>
      <vt:lpstr>Requirements/Conditions (cont.)</vt:lpstr>
      <vt:lpstr>Question 1</vt:lpstr>
      <vt:lpstr>Question 2</vt:lpstr>
      <vt:lpstr>Question 3</vt:lpstr>
      <vt:lpstr>Question 4, Part I</vt:lpstr>
      <vt:lpstr>Question 4, Part II</vt:lpstr>
      <vt:lpstr>PowerPoint Presentation</vt:lpstr>
      <vt:lpstr>PowerPoint Presentation</vt:lpstr>
      <vt:lpstr>PowerPoint Presentation</vt:lpstr>
      <vt:lpstr>Question 5:</vt:lpstr>
      <vt:lpstr>Question 6</vt:lpstr>
      <vt:lpstr>PowerPoint Presentation</vt:lpstr>
      <vt:lpstr>Module Recap</vt:lpstr>
      <vt:lpstr>End of Course</vt:lpstr>
      <vt:lpstr>Module Objectives</vt:lpstr>
      <vt:lpstr>Check the “Parking Lot”</vt:lpstr>
      <vt:lpstr>Course Objectives</vt:lpstr>
      <vt:lpstr>Course Objectives (cont.)</vt:lpstr>
      <vt:lpstr>Evaluation</vt:lpstr>
      <vt:lpstr>Exam</vt:lpstr>
      <vt:lpstr>Answer Sheet</vt:lpstr>
      <vt:lpstr>After The Exam</vt:lpstr>
      <vt:lpstr>Thank you for choosing ATSSA for your training needs!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Course</dc:title>
  <dc:subject>Introduction</dc:subject>
  <dc:creator>Juan M Morales</dc:creator>
  <dc:description>JM Morales &amp; Associates, 703-471-7031, jmmassoc@aol.com, www.jmmassoc.com</dc:description>
  <cp:lastModifiedBy>Tim Luttrell</cp:lastModifiedBy>
  <cp:revision>256</cp:revision>
  <dcterms:created xsi:type="dcterms:W3CDTF">2003-08-18T20:36:41Z</dcterms:created>
  <dcterms:modified xsi:type="dcterms:W3CDTF">2025-04-09T16:00:10Z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